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7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1"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C351F5-B5EE-4261-BD54-6E6CFB50191C}" v="537" dt="2023-04-17T12:02:47.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6F0FCB-D151-496D-BF20-9EDFA90D1516}"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9FB96F45-D7CC-43F2-90E8-C44C0DB1A790}">
      <dgm:prSet/>
      <dgm:spPr/>
      <dgm:t>
        <a:bodyPr/>
        <a:lstStyle/>
        <a:p>
          <a:r>
            <a:rPr lang="en-US"/>
            <a:t>CPT coding is used to describe and record services </a:t>
          </a:r>
        </a:p>
      </dgm:t>
    </dgm:pt>
    <dgm:pt modelId="{5ADF768A-65D1-4159-BF2F-716EF1D36A41}" type="parTrans" cxnId="{A29D5100-4580-4FCA-8DE3-81FA63E4C863}">
      <dgm:prSet/>
      <dgm:spPr/>
      <dgm:t>
        <a:bodyPr/>
        <a:lstStyle/>
        <a:p>
          <a:endParaRPr lang="en-US"/>
        </a:p>
      </dgm:t>
    </dgm:pt>
    <dgm:pt modelId="{35995453-F9E3-46A3-AE2C-A0CDBB4DD9D6}" type="sibTrans" cxnId="{A29D5100-4580-4FCA-8DE3-81FA63E4C863}">
      <dgm:prSet/>
      <dgm:spPr/>
      <dgm:t>
        <a:bodyPr/>
        <a:lstStyle/>
        <a:p>
          <a:endParaRPr lang="en-US"/>
        </a:p>
      </dgm:t>
    </dgm:pt>
    <dgm:pt modelId="{CDDEA35E-7435-4B73-BF9A-9587BB185EF0}">
      <dgm:prSet/>
      <dgm:spPr/>
      <dgm:t>
        <a:bodyPr/>
        <a:lstStyle/>
        <a:p>
          <a:r>
            <a:rPr lang="en-US"/>
            <a:t>First step is identifying the procedure or service </a:t>
          </a:r>
        </a:p>
      </dgm:t>
    </dgm:pt>
    <dgm:pt modelId="{77A0B106-38BB-4A48-8001-2CAAA539E58B}" type="parTrans" cxnId="{C4E6C337-2CBC-4C86-9103-E5ACA10D6404}">
      <dgm:prSet/>
      <dgm:spPr/>
      <dgm:t>
        <a:bodyPr/>
        <a:lstStyle/>
        <a:p>
          <a:endParaRPr lang="en-US"/>
        </a:p>
      </dgm:t>
    </dgm:pt>
    <dgm:pt modelId="{00AA8429-5577-4D99-B666-AED0CCB834C6}" type="sibTrans" cxnId="{C4E6C337-2CBC-4C86-9103-E5ACA10D6404}">
      <dgm:prSet/>
      <dgm:spPr/>
      <dgm:t>
        <a:bodyPr/>
        <a:lstStyle/>
        <a:p>
          <a:endParaRPr lang="en-US"/>
        </a:p>
      </dgm:t>
    </dgm:pt>
    <dgm:pt modelId="{C2D97050-85E3-4176-A555-53941BDCBBAB}">
      <dgm:prSet/>
      <dgm:spPr/>
      <dgm:t>
        <a:bodyPr/>
        <a:lstStyle/>
        <a:p>
          <a:r>
            <a:rPr lang="en-US"/>
            <a:t>Second step is determining the appropriate CPT code</a:t>
          </a:r>
        </a:p>
      </dgm:t>
    </dgm:pt>
    <dgm:pt modelId="{B366CA66-852A-4661-AABD-524F96B82942}" type="parTrans" cxnId="{63E459EA-B5BC-4BAD-98A9-2B99328CC381}">
      <dgm:prSet/>
      <dgm:spPr/>
      <dgm:t>
        <a:bodyPr/>
        <a:lstStyle/>
        <a:p>
          <a:endParaRPr lang="en-US"/>
        </a:p>
      </dgm:t>
    </dgm:pt>
    <dgm:pt modelId="{97E61EAC-D645-40EE-B301-39D40C6111FC}" type="sibTrans" cxnId="{63E459EA-B5BC-4BAD-98A9-2B99328CC381}">
      <dgm:prSet/>
      <dgm:spPr/>
      <dgm:t>
        <a:bodyPr/>
        <a:lstStyle/>
        <a:p>
          <a:endParaRPr lang="en-US"/>
        </a:p>
      </dgm:t>
    </dgm:pt>
    <dgm:pt modelId="{E9B21167-41B3-42D8-855E-DAFF847411E5}" type="pres">
      <dgm:prSet presAssocID="{576F0FCB-D151-496D-BF20-9EDFA90D1516}" presName="hierChild1" presStyleCnt="0">
        <dgm:presLayoutVars>
          <dgm:chPref val="1"/>
          <dgm:dir/>
          <dgm:animOne val="branch"/>
          <dgm:animLvl val="lvl"/>
          <dgm:resizeHandles/>
        </dgm:presLayoutVars>
      </dgm:prSet>
      <dgm:spPr/>
    </dgm:pt>
    <dgm:pt modelId="{0A1A40BA-2843-4C9D-8F5D-2EF5A928E853}" type="pres">
      <dgm:prSet presAssocID="{9FB96F45-D7CC-43F2-90E8-C44C0DB1A790}" presName="hierRoot1" presStyleCnt="0"/>
      <dgm:spPr/>
    </dgm:pt>
    <dgm:pt modelId="{636C77A9-82F3-4648-BAA1-80B973EAE774}" type="pres">
      <dgm:prSet presAssocID="{9FB96F45-D7CC-43F2-90E8-C44C0DB1A790}" presName="composite" presStyleCnt="0"/>
      <dgm:spPr/>
    </dgm:pt>
    <dgm:pt modelId="{CA218D0A-3525-41D5-B448-9F4E69F60BD4}" type="pres">
      <dgm:prSet presAssocID="{9FB96F45-D7CC-43F2-90E8-C44C0DB1A790}" presName="background" presStyleLbl="node0" presStyleIdx="0" presStyleCnt="3"/>
      <dgm:spPr/>
    </dgm:pt>
    <dgm:pt modelId="{CCF7B900-C8B4-40D9-91E5-72DB6D482146}" type="pres">
      <dgm:prSet presAssocID="{9FB96F45-D7CC-43F2-90E8-C44C0DB1A790}" presName="text" presStyleLbl="fgAcc0" presStyleIdx="0" presStyleCnt="3">
        <dgm:presLayoutVars>
          <dgm:chPref val="3"/>
        </dgm:presLayoutVars>
      </dgm:prSet>
      <dgm:spPr/>
    </dgm:pt>
    <dgm:pt modelId="{C496B202-C5C2-432D-812B-3F5E455E94FD}" type="pres">
      <dgm:prSet presAssocID="{9FB96F45-D7CC-43F2-90E8-C44C0DB1A790}" presName="hierChild2" presStyleCnt="0"/>
      <dgm:spPr/>
    </dgm:pt>
    <dgm:pt modelId="{B7E5603D-3A4A-462B-B561-E171C2A8F492}" type="pres">
      <dgm:prSet presAssocID="{CDDEA35E-7435-4B73-BF9A-9587BB185EF0}" presName="hierRoot1" presStyleCnt="0"/>
      <dgm:spPr/>
    </dgm:pt>
    <dgm:pt modelId="{D6B798B7-8EDE-4A93-9465-621CFAB50962}" type="pres">
      <dgm:prSet presAssocID="{CDDEA35E-7435-4B73-BF9A-9587BB185EF0}" presName="composite" presStyleCnt="0"/>
      <dgm:spPr/>
    </dgm:pt>
    <dgm:pt modelId="{488A7661-665D-4152-A450-8669225D688B}" type="pres">
      <dgm:prSet presAssocID="{CDDEA35E-7435-4B73-BF9A-9587BB185EF0}" presName="background" presStyleLbl="node0" presStyleIdx="1" presStyleCnt="3"/>
      <dgm:spPr/>
    </dgm:pt>
    <dgm:pt modelId="{F2B3BA8E-9A7C-4BA4-B081-0E65ECE2392F}" type="pres">
      <dgm:prSet presAssocID="{CDDEA35E-7435-4B73-BF9A-9587BB185EF0}" presName="text" presStyleLbl="fgAcc0" presStyleIdx="1" presStyleCnt="3">
        <dgm:presLayoutVars>
          <dgm:chPref val="3"/>
        </dgm:presLayoutVars>
      </dgm:prSet>
      <dgm:spPr/>
    </dgm:pt>
    <dgm:pt modelId="{D633BD74-3ED4-45E2-A381-DEB1C90704E8}" type="pres">
      <dgm:prSet presAssocID="{CDDEA35E-7435-4B73-BF9A-9587BB185EF0}" presName="hierChild2" presStyleCnt="0"/>
      <dgm:spPr/>
    </dgm:pt>
    <dgm:pt modelId="{5E456AAD-6326-4D4A-9B2E-C5C21B4AF340}" type="pres">
      <dgm:prSet presAssocID="{C2D97050-85E3-4176-A555-53941BDCBBAB}" presName="hierRoot1" presStyleCnt="0"/>
      <dgm:spPr/>
    </dgm:pt>
    <dgm:pt modelId="{9C69A1FE-F223-4A82-92EA-D345074B5C21}" type="pres">
      <dgm:prSet presAssocID="{C2D97050-85E3-4176-A555-53941BDCBBAB}" presName="composite" presStyleCnt="0"/>
      <dgm:spPr/>
    </dgm:pt>
    <dgm:pt modelId="{D5C0B55D-EA9D-427D-AE00-58D6F750532F}" type="pres">
      <dgm:prSet presAssocID="{C2D97050-85E3-4176-A555-53941BDCBBAB}" presName="background" presStyleLbl="node0" presStyleIdx="2" presStyleCnt="3"/>
      <dgm:spPr/>
    </dgm:pt>
    <dgm:pt modelId="{026BB755-F384-4E74-8846-BCF7E1349861}" type="pres">
      <dgm:prSet presAssocID="{C2D97050-85E3-4176-A555-53941BDCBBAB}" presName="text" presStyleLbl="fgAcc0" presStyleIdx="2" presStyleCnt="3">
        <dgm:presLayoutVars>
          <dgm:chPref val="3"/>
        </dgm:presLayoutVars>
      </dgm:prSet>
      <dgm:spPr/>
    </dgm:pt>
    <dgm:pt modelId="{EDC335FF-BD66-495B-8038-88FB9B1B83D9}" type="pres">
      <dgm:prSet presAssocID="{C2D97050-85E3-4176-A555-53941BDCBBAB}" presName="hierChild2" presStyleCnt="0"/>
      <dgm:spPr/>
    </dgm:pt>
  </dgm:ptLst>
  <dgm:cxnLst>
    <dgm:cxn modelId="{A29D5100-4580-4FCA-8DE3-81FA63E4C863}" srcId="{576F0FCB-D151-496D-BF20-9EDFA90D1516}" destId="{9FB96F45-D7CC-43F2-90E8-C44C0DB1A790}" srcOrd="0" destOrd="0" parTransId="{5ADF768A-65D1-4159-BF2F-716EF1D36A41}" sibTransId="{35995453-F9E3-46A3-AE2C-A0CDBB4DD9D6}"/>
    <dgm:cxn modelId="{FF1DD920-3A93-4C3A-9C89-7730A8C43FAB}" type="presOf" srcId="{C2D97050-85E3-4176-A555-53941BDCBBAB}" destId="{026BB755-F384-4E74-8846-BCF7E1349861}" srcOrd="0" destOrd="0" presId="urn:microsoft.com/office/officeart/2005/8/layout/hierarchy1"/>
    <dgm:cxn modelId="{C4E6C337-2CBC-4C86-9103-E5ACA10D6404}" srcId="{576F0FCB-D151-496D-BF20-9EDFA90D1516}" destId="{CDDEA35E-7435-4B73-BF9A-9587BB185EF0}" srcOrd="1" destOrd="0" parTransId="{77A0B106-38BB-4A48-8001-2CAAA539E58B}" sibTransId="{00AA8429-5577-4D99-B666-AED0CCB834C6}"/>
    <dgm:cxn modelId="{4D13D651-5813-4EB6-86C5-A6ED289161B0}" type="presOf" srcId="{9FB96F45-D7CC-43F2-90E8-C44C0DB1A790}" destId="{CCF7B900-C8B4-40D9-91E5-72DB6D482146}" srcOrd="0" destOrd="0" presId="urn:microsoft.com/office/officeart/2005/8/layout/hierarchy1"/>
    <dgm:cxn modelId="{10C5B9D7-0DDC-4814-A97B-7C3A5923061E}" type="presOf" srcId="{CDDEA35E-7435-4B73-BF9A-9587BB185EF0}" destId="{F2B3BA8E-9A7C-4BA4-B081-0E65ECE2392F}" srcOrd="0" destOrd="0" presId="urn:microsoft.com/office/officeart/2005/8/layout/hierarchy1"/>
    <dgm:cxn modelId="{63E459EA-B5BC-4BAD-98A9-2B99328CC381}" srcId="{576F0FCB-D151-496D-BF20-9EDFA90D1516}" destId="{C2D97050-85E3-4176-A555-53941BDCBBAB}" srcOrd="2" destOrd="0" parTransId="{B366CA66-852A-4661-AABD-524F96B82942}" sibTransId="{97E61EAC-D645-40EE-B301-39D40C6111FC}"/>
    <dgm:cxn modelId="{6D1385F5-1B8B-4D8F-A5ED-3D2AF018ABFA}" type="presOf" srcId="{576F0FCB-D151-496D-BF20-9EDFA90D1516}" destId="{E9B21167-41B3-42D8-855E-DAFF847411E5}" srcOrd="0" destOrd="0" presId="urn:microsoft.com/office/officeart/2005/8/layout/hierarchy1"/>
    <dgm:cxn modelId="{8573133F-9C1F-45E9-85AE-FD65CBD9D042}" type="presParOf" srcId="{E9B21167-41B3-42D8-855E-DAFF847411E5}" destId="{0A1A40BA-2843-4C9D-8F5D-2EF5A928E853}" srcOrd="0" destOrd="0" presId="urn:microsoft.com/office/officeart/2005/8/layout/hierarchy1"/>
    <dgm:cxn modelId="{8081270C-F77E-46B9-9F2D-FE0007EF7DF2}" type="presParOf" srcId="{0A1A40BA-2843-4C9D-8F5D-2EF5A928E853}" destId="{636C77A9-82F3-4648-BAA1-80B973EAE774}" srcOrd="0" destOrd="0" presId="urn:microsoft.com/office/officeart/2005/8/layout/hierarchy1"/>
    <dgm:cxn modelId="{433B7FFB-B891-4E14-82CC-7121806F69B9}" type="presParOf" srcId="{636C77A9-82F3-4648-BAA1-80B973EAE774}" destId="{CA218D0A-3525-41D5-B448-9F4E69F60BD4}" srcOrd="0" destOrd="0" presId="urn:microsoft.com/office/officeart/2005/8/layout/hierarchy1"/>
    <dgm:cxn modelId="{1FDF07DE-D75E-456B-A10B-E3AC7275E0BE}" type="presParOf" srcId="{636C77A9-82F3-4648-BAA1-80B973EAE774}" destId="{CCF7B900-C8B4-40D9-91E5-72DB6D482146}" srcOrd="1" destOrd="0" presId="urn:microsoft.com/office/officeart/2005/8/layout/hierarchy1"/>
    <dgm:cxn modelId="{7DAD5711-7962-4A7C-B902-FAB23BE8CFC6}" type="presParOf" srcId="{0A1A40BA-2843-4C9D-8F5D-2EF5A928E853}" destId="{C496B202-C5C2-432D-812B-3F5E455E94FD}" srcOrd="1" destOrd="0" presId="urn:microsoft.com/office/officeart/2005/8/layout/hierarchy1"/>
    <dgm:cxn modelId="{E795F0FD-49C3-4122-BBDA-36541E39A67F}" type="presParOf" srcId="{E9B21167-41B3-42D8-855E-DAFF847411E5}" destId="{B7E5603D-3A4A-462B-B561-E171C2A8F492}" srcOrd="1" destOrd="0" presId="urn:microsoft.com/office/officeart/2005/8/layout/hierarchy1"/>
    <dgm:cxn modelId="{2918ACA4-A1C4-436E-AE19-DED46B1E0469}" type="presParOf" srcId="{B7E5603D-3A4A-462B-B561-E171C2A8F492}" destId="{D6B798B7-8EDE-4A93-9465-621CFAB50962}" srcOrd="0" destOrd="0" presId="urn:microsoft.com/office/officeart/2005/8/layout/hierarchy1"/>
    <dgm:cxn modelId="{C1E603EF-ECA4-401A-9487-EE787F312462}" type="presParOf" srcId="{D6B798B7-8EDE-4A93-9465-621CFAB50962}" destId="{488A7661-665D-4152-A450-8669225D688B}" srcOrd="0" destOrd="0" presId="urn:microsoft.com/office/officeart/2005/8/layout/hierarchy1"/>
    <dgm:cxn modelId="{8AA05DEE-8376-4B96-B19F-0D265567BCE0}" type="presParOf" srcId="{D6B798B7-8EDE-4A93-9465-621CFAB50962}" destId="{F2B3BA8E-9A7C-4BA4-B081-0E65ECE2392F}" srcOrd="1" destOrd="0" presId="urn:microsoft.com/office/officeart/2005/8/layout/hierarchy1"/>
    <dgm:cxn modelId="{0C835CCE-DC3D-4558-BDAC-E53127BF3E67}" type="presParOf" srcId="{B7E5603D-3A4A-462B-B561-E171C2A8F492}" destId="{D633BD74-3ED4-45E2-A381-DEB1C90704E8}" srcOrd="1" destOrd="0" presId="urn:microsoft.com/office/officeart/2005/8/layout/hierarchy1"/>
    <dgm:cxn modelId="{6A090132-E9F5-491B-B1A1-3857078671BE}" type="presParOf" srcId="{E9B21167-41B3-42D8-855E-DAFF847411E5}" destId="{5E456AAD-6326-4D4A-9B2E-C5C21B4AF340}" srcOrd="2" destOrd="0" presId="urn:microsoft.com/office/officeart/2005/8/layout/hierarchy1"/>
    <dgm:cxn modelId="{CF4C7D6B-03A2-4BEA-B6D5-9D252B27E518}" type="presParOf" srcId="{5E456AAD-6326-4D4A-9B2E-C5C21B4AF340}" destId="{9C69A1FE-F223-4A82-92EA-D345074B5C21}" srcOrd="0" destOrd="0" presId="urn:microsoft.com/office/officeart/2005/8/layout/hierarchy1"/>
    <dgm:cxn modelId="{F263ABC3-0028-49B5-8716-3269BECB2F6A}" type="presParOf" srcId="{9C69A1FE-F223-4A82-92EA-D345074B5C21}" destId="{D5C0B55D-EA9D-427D-AE00-58D6F750532F}" srcOrd="0" destOrd="0" presId="urn:microsoft.com/office/officeart/2005/8/layout/hierarchy1"/>
    <dgm:cxn modelId="{81F5CEFB-B36C-4CA1-B37F-5D5E3C05F0F4}" type="presParOf" srcId="{9C69A1FE-F223-4A82-92EA-D345074B5C21}" destId="{026BB755-F384-4E74-8846-BCF7E1349861}" srcOrd="1" destOrd="0" presId="urn:microsoft.com/office/officeart/2005/8/layout/hierarchy1"/>
    <dgm:cxn modelId="{C577B3F5-B4B0-440E-85B7-A3FA12B02815}" type="presParOf" srcId="{5E456AAD-6326-4D4A-9B2E-C5C21B4AF340}" destId="{EDC335FF-BD66-495B-8038-88FB9B1B83D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51B1C6-A75B-46DD-B29B-B42A9D8B2A58}"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816F1F3C-F508-4B3D-8C41-9BA98794C787}">
      <dgm:prSet/>
      <dgm:spPr/>
      <dgm:t>
        <a:bodyPr/>
        <a:lstStyle/>
        <a:p>
          <a:r>
            <a:rPr lang="en-US"/>
            <a:t>Third step is review code guidelines and descriptions </a:t>
          </a:r>
        </a:p>
      </dgm:t>
    </dgm:pt>
    <dgm:pt modelId="{56AA2337-B614-4B47-B64F-159DD8293248}" type="parTrans" cxnId="{BC506A4E-EE9D-4F0C-98C9-D5B4732392CB}">
      <dgm:prSet/>
      <dgm:spPr/>
      <dgm:t>
        <a:bodyPr/>
        <a:lstStyle/>
        <a:p>
          <a:endParaRPr lang="en-US"/>
        </a:p>
      </dgm:t>
    </dgm:pt>
    <dgm:pt modelId="{4A0A3001-BC37-466A-9F8B-3FBD88BB2C79}" type="sibTrans" cxnId="{BC506A4E-EE9D-4F0C-98C9-D5B4732392CB}">
      <dgm:prSet/>
      <dgm:spPr/>
      <dgm:t>
        <a:bodyPr/>
        <a:lstStyle/>
        <a:p>
          <a:endParaRPr lang="en-US"/>
        </a:p>
      </dgm:t>
    </dgm:pt>
    <dgm:pt modelId="{94DF7B1E-A279-4423-8234-BCACB00C7013}">
      <dgm:prSet/>
      <dgm:spPr/>
      <dgm:t>
        <a:bodyPr/>
        <a:lstStyle/>
        <a:p>
          <a:r>
            <a:rPr lang="en-US"/>
            <a:t>Fourth step is assigning the code</a:t>
          </a:r>
        </a:p>
      </dgm:t>
    </dgm:pt>
    <dgm:pt modelId="{5F15C99F-C533-4A3C-A4B4-B1C37036C1AD}" type="parTrans" cxnId="{BFBB888B-9FF0-42F8-8A30-2CABBE3B6AB5}">
      <dgm:prSet/>
      <dgm:spPr/>
      <dgm:t>
        <a:bodyPr/>
        <a:lstStyle/>
        <a:p>
          <a:endParaRPr lang="en-US"/>
        </a:p>
      </dgm:t>
    </dgm:pt>
    <dgm:pt modelId="{C02741BC-9265-4185-9D4D-97ADF9FD07BD}" type="sibTrans" cxnId="{BFBB888B-9FF0-42F8-8A30-2CABBE3B6AB5}">
      <dgm:prSet/>
      <dgm:spPr/>
      <dgm:t>
        <a:bodyPr/>
        <a:lstStyle/>
        <a:p>
          <a:endParaRPr lang="en-US"/>
        </a:p>
      </dgm:t>
    </dgm:pt>
    <dgm:pt modelId="{10D05F7F-FEE2-4436-B85F-EF812D93D623}">
      <dgm:prSet/>
      <dgm:spPr/>
      <dgm:t>
        <a:bodyPr/>
        <a:lstStyle/>
        <a:p>
          <a:r>
            <a:rPr lang="en-US"/>
            <a:t>Last step is verifying the code</a:t>
          </a:r>
        </a:p>
      </dgm:t>
    </dgm:pt>
    <dgm:pt modelId="{F876FB93-62B6-416A-9D64-CCFF97EF34B8}" type="parTrans" cxnId="{93FD0BE2-B576-4BDE-882E-4A992BB98F6F}">
      <dgm:prSet/>
      <dgm:spPr/>
      <dgm:t>
        <a:bodyPr/>
        <a:lstStyle/>
        <a:p>
          <a:endParaRPr lang="en-US"/>
        </a:p>
      </dgm:t>
    </dgm:pt>
    <dgm:pt modelId="{1CEB0331-F6E4-4ECD-A62D-C44DB11A1072}" type="sibTrans" cxnId="{93FD0BE2-B576-4BDE-882E-4A992BB98F6F}">
      <dgm:prSet/>
      <dgm:spPr/>
      <dgm:t>
        <a:bodyPr/>
        <a:lstStyle/>
        <a:p>
          <a:endParaRPr lang="en-US"/>
        </a:p>
      </dgm:t>
    </dgm:pt>
    <dgm:pt modelId="{C3DB5752-7266-4F98-9EFB-DE558F4DD5E9}" type="pres">
      <dgm:prSet presAssocID="{8351B1C6-A75B-46DD-B29B-B42A9D8B2A58}" presName="hierChild1" presStyleCnt="0">
        <dgm:presLayoutVars>
          <dgm:chPref val="1"/>
          <dgm:dir/>
          <dgm:animOne val="branch"/>
          <dgm:animLvl val="lvl"/>
          <dgm:resizeHandles/>
        </dgm:presLayoutVars>
      </dgm:prSet>
      <dgm:spPr/>
    </dgm:pt>
    <dgm:pt modelId="{DCE8165A-012D-4F59-ADDC-94C373E8818F}" type="pres">
      <dgm:prSet presAssocID="{816F1F3C-F508-4B3D-8C41-9BA98794C787}" presName="hierRoot1" presStyleCnt="0"/>
      <dgm:spPr/>
    </dgm:pt>
    <dgm:pt modelId="{EFB05272-3BA1-4188-BB2E-C4FD4F3F50B2}" type="pres">
      <dgm:prSet presAssocID="{816F1F3C-F508-4B3D-8C41-9BA98794C787}" presName="composite" presStyleCnt="0"/>
      <dgm:spPr/>
    </dgm:pt>
    <dgm:pt modelId="{ACF2CD70-0C46-49EF-99F3-CCFA346775F9}" type="pres">
      <dgm:prSet presAssocID="{816F1F3C-F508-4B3D-8C41-9BA98794C787}" presName="background" presStyleLbl="node0" presStyleIdx="0" presStyleCnt="3"/>
      <dgm:spPr/>
    </dgm:pt>
    <dgm:pt modelId="{5464E7A4-F462-4AC7-B35E-1833E87E019B}" type="pres">
      <dgm:prSet presAssocID="{816F1F3C-F508-4B3D-8C41-9BA98794C787}" presName="text" presStyleLbl="fgAcc0" presStyleIdx="0" presStyleCnt="3">
        <dgm:presLayoutVars>
          <dgm:chPref val="3"/>
        </dgm:presLayoutVars>
      </dgm:prSet>
      <dgm:spPr/>
    </dgm:pt>
    <dgm:pt modelId="{9C989F00-5989-469E-BA81-D30B53900AE2}" type="pres">
      <dgm:prSet presAssocID="{816F1F3C-F508-4B3D-8C41-9BA98794C787}" presName="hierChild2" presStyleCnt="0"/>
      <dgm:spPr/>
    </dgm:pt>
    <dgm:pt modelId="{C589EDD7-E962-4707-8FC3-EE40D9076D44}" type="pres">
      <dgm:prSet presAssocID="{94DF7B1E-A279-4423-8234-BCACB00C7013}" presName="hierRoot1" presStyleCnt="0"/>
      <dgm:spPr/>
    </dgm:pt>
    <dgm:pt modelId="{395D36BC-1D92-4500-9A18-B9D9E3A03AA0}" type="pres">
      <dgm:prSet presAssocID="{94DF7B1E-A279-4423-8234-BCACB00C7013}" presName="composite" presStyleCnt="0"/>
      <dgm:spPr/>
    </dgm:pt>
    <dgm:pt modelId="{C0C75F94-7319-4507-B806-CF535E150325}" type="pres">
      <dgm:prSet presAssocID="{94DF7B1E-A279-4423-8234-BCACB00C7013}" presName="background" presStyleLbl="node0" presStyleIdx="1" presStyleCnt="3"/>
      <dgm:spPr/>
    </dgm:pt>
    <dgm:pt modelId="{CD49D3B1-5E5F-4BCC-A2F3-9AE6BC3B3EB9}" type="pres">
      <dgm:prSet presAssocID="{94DF7B1E-A279-4423-8234-BCACB00C7013}" presName="text" presStyleLbl="fgAcc0" presStyleIdx="1" presStyleCnt="3">
        <dgm:presLayoutVars>
          <dgm:chPref val="3"/>
        </dgm:presLayoutVars>
      </dgm:prSet>
      <dgm:spPr/>
    </dgm:pt>
    <dgm:pt modelId="{DACF56BE-F896-4EA4-864F-4780806FE956}" type="pres">
      <dgm:prSet presAssocID="{94DF7B1E-A279-4423-8234-BCACB00C7013}" presName="hierChild2" presStyleCnt="0"/>
      <dgm:spPr/>
    </dgm:pt>
    <dgm:pt modelId="{AA500356-D883-4844-8320-AEEE96EE35FA}" type="pres">
      <dgm:prSet presAssocID="{10D05F7F-FEE2-4436-B85F-EF812D93D623}" presName="hierRoot1" presStyleCnt="0"/>
      <dgm:spPr/>
    </dgm:pt>
    <dgm:pt modelId="{4EFA9171-C94B-4349-8173-BC2FF08C17B0}" type="pres">
      <dgm:prSet presAssocID="{10D05F7F-FEE2-4436-B85F-EF812D93D623}" presName="composite" presStyleCnt="0"/>
      <dgm:spPr/>
    </dgm:pt>
    <dgm:pt modelId="{6F49D73B-FA89-488E-B51F-F0BD54993ADA}" type="pres">
      <dgm:prSet presAssocID="{10D05F7F-FEE2-4436-B85F-EF812D93D623}" presName="background" presStyleLbl="node0" presStyleIdx="2" presStyleCnt="3"/>
      <dgm:spPr/>
    </dgm:pt>
    <dgm:pt modelId="{AB01C3F8-88B9-4FAB-89BF-AAC0951C6211}" type="pres">
      <dgm:prSet presAssocID="{10D05F7F-FEE2-4436-B85F-EF812D93D623}" presName="text" presStyleLbl="fgAcc0" presStyleIdx="2" presStyleCnt="3">
        <dgm:presLayoutVars>
          <dgm:chPref val="3"/>
        </dgm:presLayoutVars>
      </dgm:prSet>
      <dgm:spPr/>
    </dgm:pt>
    <dgm:pt modelId="{B9D06863-318A-436C-B78E-7B37DE6C878B}" type="pres">
      <dgm:prSet presAssocID="{10D05F7F-FEE2-4436-B85F-EF812D93D623}" presName="hierChild2" presStyleCnt="0"/>
      <dgm:spPr/>
    </dgm:pt>
  </dgm:ptLst>
  <dgm:cxnLst>
    <dgm:cxn modelId="{BC506A4E-EE9D-4F0C-98C9-D5B4732392CB}" srcId="{8351B1C6-A75B-46DD-B29B-B42A9D8B2A58}" destId="{816F1F3C-F508-4B3D-8C41-9BA98794C787}" srcOrd="0" destOrd="0" parTransId="{56AA2337-B614-4B47-B64F-159DD8293248}" sibTransId="{4A0A3001-BC37-466A-9F8B-3FBD88BB2C79}"/>
    <dgm:cxn modelId="{B011D384-4CD1-4A06-9257-03C4AA2B6686}" type="presOf" srcId="{10D05F7F-FEE2-4436-B85F-EF812D93D623}" destId="{AB01C3F8-88B9-4FAB-89BF-AAC0951C6211}" srcOrd="0" destOrd="0" presId="urn:microsoft.com/office/officeart/2005/8/layout/hierarchy1"/>
    <dgm:cxn modelId="{BFBB888B-9FF0-42F8-8A30-2CABBE3B6AB5}" srcId="{8351B1C6-A75B-46DD-B29B-B42A9D8B2A58}" destId="{94DF7B1E-A279-4423-8234-BCACB00C7013}" srcOrd="1" destOrd="0" parTransId="{5F15C99F-C533-4A3C-A4B4-B1C37036C1AD}" sibTransId="{C02741BC-9265-4185-9D4D-97ADF9FD07BD}"/>
    <dgm:cxn modelId="{F575F59E-0B83-4D5A-AFCF-D923DB7B8621}" type="presOf" srcId="{8351B1C6-A75B-46DD-B29B-B42A9D8B2A58}" destId="{C3DB5752-7266-4F98-9EFB-DE558F4DD5E9}" srcOrd="0" destOrd="0" presId="urn:microsoft.com/office/officeart/2005/8/layout/hierarchy1"/>
    <dgm:cxn modelId="{7E4489A5-A54B-473C-B644-6516EB2AD3A8}" type="presOf" srcId="{94DF7B1E-A279-4423-8234-BCACB00C7013}" destId="{CD49D3B1-5E5F-4BCC-A2F3-9AE6BC3B3EB9}" srcOrd="0" destOrd="0" presId="urn:microsoft.com/office/officeart/2005/8/layout/hierarchy1"/>
    <dgm:cxn modelId="{93FD0BE2-B576-4BDE-882E-4A992BB98F6F}" srcId="{8351B1C6-A75B-46DD-B29B-B42A9D8B2A58}" destId="{10D05F7F-FEE2-4436-B85F-EF812D93D623}" srcOrd="2" destOrd="0" parTransId="{F876FB93-62B6-416A-9D64-CCFF97EF34B8}" sibTransId="{1CEB0331-F6E4-4ECD-A62D-C44DB11A1072}"/>
    <dgm:cxn modelId="{BDC2C5F1-525D-46F2-9BDB-452A05DB855F}" type="presOf" srcId="{816F1F3C-F508-4B3D-8C41-9BA98794C787}" destId="{5464E7A4-F462-4AC7-B35E-1833E87E019B}" srcOrd="0" destOrd="0" presId="urn:microsoft.com/office/officeart/2005/8/layout/hierarchy1"/>
    <dgm:cxn modelId="{B1676F8B-89A3-463E-BC84-E3BFC567EC99}" type="presParOf" srcId="{C3DB5752-7266-4F98-9EFB-DE558F4DD5E9}" destId="{DCE8165A-012D-4F59-ADDC-94C373E8818F}" srcOrd="0" destOrd="0" presId="urn:microsoft.com/office/officeart/2005/8/layout/hierarchy1"/>
    <dgm:cxn modelId="{ABEEC1D0-38D8-43C7-AF03-D0E21E16CB3D}" type="presParOf" srcId="{DCE8165A-012D-4F59-ADDC-94C373E8818F}" destId="{EFB05272-3BA1-4188-BB2E-C4FD4F3F50B2}" srcOrd="0" destOrd="0" presId="urn:microsoft.com/office/officeart/2005/8/layout/hierarchy1"/>
    <dgm:cxn modelId="{226DA128-9C39-4A08-9B26-A7246AB93360}" type="presParOf" srcId="{EFB05272-3BA1-4188-BB2E-C4FD4F3F50B2}" destId="{ACF2CD70-0C46-49EF-99F3-CCFA346775F9}" srcOrd="0" destOrd="0" presId="urn:microsoft.com/office/officeart/2005/8/layout/hierarchy1"/>
    <dgm:cxn modelId="{96754BC2-A374-4398-838E-117D8EB26606}" type="presParOf" srcId="{EFB05272-3BA1-4188-BB2E-C4FD4F3F50B2}" destId="{5464E7A4-F462-4AC7-B35E-1833E87E019B}" srcOrd="1" destOrd="0" presId="urn:microsoft.com/office/officeart/2005/8/layout/hierarchy1"/>
    <dgm:cxn modelId="{4B3C3D2D-BD56-4B17-BC4A-9C1641B492B4}" type="presParOf" srcId="{DCE8165A-012D-4F59-ADDC-94C373E8818F}" destId="{9C989F00-5989-469E-BA81-D30B53900AE2}" srcOrd="1" destOrd="0" presId="urn:microsoft.com/office/officeart/2005/8/layout/hierarchy1"/>
    <dgm:cxn modelId="{BB3E174C-8896-45C9-8D5E-4DAF71C3FB48}" type="presParOf" srcId="{C3DB5752-7266-4F98-9EFB-DE558F4DD5E9}" destId="{C589EDD7-E962-4707-8FC3-EE40D9076D44}" srcOrd="1" destOrd="0" presId="urn:microsoft.com/office/officeart/2005/8/layout/hierarchy1"/>
    <dgm:cxn modelId="{C362C861-956F-4AC5-B19E-9698C877AF80}" type="presParOf" srcId="{C589EDD7-E962-4707-8FC3-EE40D9076D44}" destId="{395D36BC-1D92-4500-9A18-B9D9E3A03AA0}" srcOrd="0" destOrd="0" presId="urn:microsoft.com/office/officeart/2005/8/layout/hierarchy1"/>
    <dgm:cxn modelId="{C3454EDF-F5E6-4E01-81E2-D2D00AC1BC05}" type="presParOf" srcId="{395D36BC-1D92-4500-9A18-B9D9E3A03AA0}" destId="{C0C75F94-7319-4507-B806-CF535E150325}" srcOrd="0" destOrd="0" presId="urn:microsoft.com/office/officeart/2005/8/layout/hierarchy1"/>
    <dgm:cxn modelId="{BF75EFBC-B8AB-4866-A986-03FC48857DCF}" type="presParOf" srcId="{395D36BC-1D92-4500-9A18-B9D9E3A03AA0}" destId="{CD49D3B1-5E5F-4BCC-A2F3-9AE6BC3B3EB9}" srcOrd="1" destOrd="0" presId="urn:microsoft.com/office/officeart/2005/8/layout/hierarchy1"/>
    <dgm:cxn modelId="{DDCFB733-7E46-496F-9256-B8640DEBDFC5}" type="presParOf" srcId="{C589EDD7-E962-4707-8FC3-EE40D9076D44}" destId="{DACF56BE-F896-4EA4-864F-4780806FE956}" srcOrd="1" destOrd="0" presId="urn:microsoft.com/office/officeart/2005/8/layout/hierarchy1"/>
    <dgm:cxn modelId="{3E945D7E-63A8-473C-907A-A8FC80E1B526}" type="presParOf" srcId="{C3DB5752-7266-4F98-9EFB-DE558F4DD5E9}" destId="{AA500356-D883-4844-8320-AEEE96EE35FA}" srcOrd="2" destOrd="0" presId="urn:microsoft.com/office/officeart/2005/8/layout/hierarchy1"/>
    <dgm:cxn modelId="{4AD6F217-6AEF-48F9-A1AF-BB3C90CC070E}" type="presParOf" srcId="{AA500356-D883-4844-8320-AEEE96EE35FA}" destId="{4EFA9171-C94B-4349-8173-BC2FF08C17B0}" srcOrd="0" destOrd="0" presId="urn:microsoft.com/office/officeart/2005/8/layout/hierarchy1"/>
    <dgm:cxn modelId="{F04A14BE-98EE-4D9E-945D-0BBE68670F9A}" type="presParOf" srcId="{4EFA9171-C94B-4349-8173-BC2FF08C17B0}" destId="{6F49D73B-FA89-488E-B51F-F0BD54993ADA}" srcOrd="0" destOrd="0" presId="urn:microsoft.com/office/officeart/2005/8/layout/hierarchy1"/>
    <dgm:cxn modelId="{9D99DAC9-4DA2-43E9-A4F5-3EE603C3ECE5}" type="presParOf" srcId="{4EFA9171-C94B-4349-8173-BC2FF08C17B0}" destId="{AB01C3F8-88B9-4FAB-89BF-AAC0951C6211}" srcOrd="1" destOrd="0" presId="urn:microsoft.com/office/officeart/2005/8/layout/hierarchy1"/>
    <dgm:cxn modelId="{EFAAE7CB-3F4D-4D8E-8104-B2A4FC2129DB}" type="presParOf" srcId="{AA500356-D883-4844-8320-AEEE96EE35FA}" destId="{B9D06863-318A-436C-B78E-7B37DE6C878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FAED0-238B-4740-932B-D5541FB757B8}" type="doc">
      <dgm:prSet loTypeId="urn:microsoft.com/office/officeart/2005/8/layout/hierarchy1" loCatId="hierarchy" qsTypeId="urn:microsoft.com/office/officeart/2005/8/quickstyle/simple1" qsCatId="simple" csTypeId="urn:microsoft.com/office/officeart/2005/8/colors/accent4_2" csCatId="accent4"/>
      <dgm:spPr/>
      <dgm:t>
        <a:bodyPr/>
        <a:lstStyle/>
        <a:p>
          <a:endParaRPr lang="en-US"/>
        </a:p>
      </dgm:t>
    </dgm:pt>
    <dgm:pt modelId="{56448A8C-AD78-4DA1-9506-A190C76F820F}">
      <dgm:prSet/>
      <dgm:spPr/>
      <dgm:t>
        <a:bodyPr/>
        <a:lstStyle/>
        <a:p>
          <a:r>
            <a:rPr lang="en-US"/>
            <a:t>Add-on describes additional service or procedure offered. </a:t>
          </a:r>
        </a:p>
      </dgm:t>
    </dgm:pt>
    <dgm:pt modelId="{23BE9560-3DCC-4A89-A6A8-7350F26518A6}" type="parTrans" cxnId="{B7F9476B-4248-4994-B8C3-5A1896215A30}">
      <dgm:prSet/>
      <dgm:spPr/>
      <dgm:t>
        <a:bodyPr/>
        <a:lstStyle/>
        <a:p>
          <a:endParaRPr lang="en-US"/>
        </a:p>
      </dgm:t>
    </dgm:pt>
    <dgm:pt modelId="{B4C1EF12-9027-4025-96EF-BABBFFA3DE10}" type="sibTrans" cxnId="{B7F9476B-4248-4994-B8C3-5A1896215A30}">
      <dgm:prSet/>
      <dgm:spPr/>
      <dgm:t>
        <a:bodyPr/>
        <a:lstStyle/>
        <a:p>
          <a:endParaRPr lang="en-US"/>
        </a:p>
      </dgm:t>
    </dgm:pt>
    <dgm:pt modelId="{78DE68B3-FAF1-4C4C-A2AF-72036D5D1591}">
      <dgm:prSet/>
      <dgm:spPr/>
      <dgm:t>
        <a:bodyPr/>
        <a:lstStyle/>
        <a:p>
          <a:r>
            <a:rPr lang="en-US"/>
            <a:t>The service or procedure must be provided the same time as primary service. </a:t>
          </a:r>
        </a:p>
      </dgm:t>
    </dgm:pt>
    <dgm:pt modelId="{BC8C1EAE-5CD2-4C66-9845-F47C1DCC7051}" type="parTrans" cxnId="{7AE32CD0-40EC-4ECD-A8C8-8D4D793486AE}">
      <dgm:prSet/>
      <dgm:spPr/>
      <dgm:t>
        <a:bodyPr/>
        <a:lstStyle/>
        <a:p>
          <a:endParaRPr lang="en-US"/>
        </a:p>
      </dgm:t>
    </dgm:pt>
    <dgm:pt modelId="{0923D198-1D5D-4C33-8112-07FF6BED9FBF}" type="sibTrans" cxnId="{7AE32CD0-40EC-4ECD-A8C8-8D4D793486AE}">
      <dgm:prSet/>
      <dgm:spPr/>
      <dgm:t>
        <a:bodyPr/>
        <a:lstStyle/>
        <a:p>
          <a:endParaRPr lang="en-US"/>
        </a:p>
      </dgm:t>
    </dgm:pt>
    <dgm:pt modelId="{3455366A-4A0D-4ED0-A8A1-766A6071557A}">
      <dgm:prSet/>
      <dgm:spPr/>
      <dgm:t>
        <a:bodyPr/>
        <a:lstStyle/>
        <a:p>
          <a:r>
            <a:rPr lang="en-US"/>
            <a:t>Show the significant of the additional service. </a:t>
          </a:r>
        </a:p>
      </dgm:t>
    </dgm:pt>
    <dgm:pt modelId="{441A9217-0CDA-4004-9C62-D0C4402FF571}" type="parTrans" cxnId="{A2B2ABF1-0F20-4220-90D3-FF8BCCE79602}">
      <dgm:prSet/>
      <dgm:spPr/>
      <dgm:t>
        <a:bodyPr/>
        <a:lstStyle/>
        <a:p>
          <a:endParaRPr lang="en-US"/>
        </a:p>
      </dgm:t>
    </dgm:pt>
    <dgm:pt modelId="{E092E7B1-D177-46F0-B67A-86A38DD4D133}" type="sibTrans" cxnId="{A2B2ABF1-0F20-4220-90D3-FF8BCCE79602}">
      <dgm:prSet/>
      <dgm:spPr/>
      <dgm:t>
        <a:bodyPr/>
        <a:lstStyle/>
        <a:p>
          <a:endParaRPr lang="en-US"/>
        </a:p>
      </dgm:t>
    </dgm:pt>
    <dgm:pt modelId="{18A177ED-E8C2-486D-964C-CE1427599F52}" type="pres">
      <dgm:prSet presAssocID="{101FAED0-238B-4740-932B-D5541FB757B8}" presName="hierChild1" presStyleCnt="0">
        <dgm:presLayoutVars>
          <dgm:chPref val="1"/>
          <dgm:dir/>
          <dgm:animOne val="branch"/>
          <dgm:animLvl val="lvl"/>
          <dgm:resizeHandles/>
        </dgm:presLayoutVars>
      </dgm:prSet>
      <dgm:spPr/>
    </dgm:pt>
    <dgm:pt modelId="{5CD1197C-4BB1-4EF4-8CA4-7E84EBF18F32}" type="pres">
      <dgm:prSet presAssocID="{56448A8C-AD78-4DA1-9506-A190C76F820F}" presName="hierRoot1" presStyleCnt="0"/>
      <dgm:spPr/>
    </dgm:pt>
    <dgm:pt modelId="{1B20725D-BF97-4D4F-B21B-0EC6AE88DE77}" type="pres">
      <dgm:prSet presAssocID="{56448A8C-AD78-4DA1-9506-A190C76F820F}" presName="composite" presStyleCnt="0"/>
      <dgm:spPr/>
    </dgm:pt>
    <dgm:pt modelId="{D3AB3768-EBC4-472E-91F3-02E3752845E8}" type="pres">
      <dgm:prSet presAssocID="{56448A8C-AD78-4DA1-9506-A190C76F820F}" presName="background" presStyleLbl="node0" presStyleIdx="0" presStyleCnt="3"/>
      <dgm:spPr/>
    </dgm:pt>
    <dgm:pt modelId="{820C5DE5-CAB9-4A8B-838C-E322E987689C}" type="pres">
      <dgm:prSet presAssocID="{56448A8C-AD78-4DA1-9506-A190C76F820F}" presName="text" presStyleLbl="fgAcc0" presStyleIdx="0" presStyleCnt="3">
        <dgm:presLayoutVars>
          <dgm:chPref val="3"/>
        </dgm:presLayoutVars>
      </dgm:prSet>
      <dgm:spPr/>
    </dgm:pt>
    <dgm:pt modelId="{7C25DAAE-8DAA-4CF0-88A4-ECD43CD79CEA}" type="pres">
      <dgm:prSet presAssocID="{56448A8C-AD78-4DA1-9506-A190C76F820F}" presName="hierChild2" presStyleCnt="0"/>
      <dgm:spPr/>
    </dgm:pt>
    <dgm:pt modelId="{03EE5695-243F-48A0-9263-DBDB02EF279C}" type="pres">
      <dgm:prSet presAssocID="{78DE68B3-FAF1-4C4C-A2AF-72036D5D1591}" presName="hierRoot1" presStyleCnt="0"/>
      <dgm:spPr/>
    </dgm:pt>
    <dgm:pt modelId="{CC290952-1E1C-4F4F-BF18-64A227A1516F}" type="pres">
      <dgm:prSet presAssocID="{78DE68B3-FAF1-4C4C-A2AF-72036D5D1591}" presName="composite" presStyleCnt="0"/>
      <dgm:spPr/>
    </dgm:pt>
    <dgm:pt modelId="{40CBBA83-44C2-4DCC-9A32-EF4C9BF9D643}" type="pres">
      <dgm:prSet presAssocID="{78DE68B3-FAF1-4C4C-A2AF-72036D5D1591}" presName="background" presStyleLbl="node0" presStyleIdx="1" presStyleCnt="3"/>
      <dgm:spPr/>
    </dgm:pt>
    <dgm:pt modelId="{7849467E-5358-427B-8524-3102E85C7D3F}" type="pres">
      <dgm:prSet presAssocID="{78DE68B3-FAF1-4C4C-A2AF-72036D5D1591}" presName="text" presStyleLbl="fgAcc0" presStyleIdx="1" presStyleCnt="3">
        <dgm:presLayoutVars>
          <dgm:chPref val="3"/>
        </dgm:presLayoutVars>
      </dgm:prSet>
      <dgm:spPr/>
    </dgm:pt>
    <dgm:pt modelId="{D25FEF73-50DF-460B-960E-09894A0FA54F}" type="pres">
      <dgm:prSet presAssocID="{78DE68B3-FAF1-4C4C-A2AF-72036D5D1591}" presName="hierChild2" presStyleCnt="0"/>
      <dgm:spPr/>
    </dgm:pt>
    <dgm:pt modelId="{8D51B275-1254-439D-BA83-66180A11A4E5}" type="pres">
      <dgm:prSet presAssocID="{3455366A-4A0D-4ED0-A8A1-766A6071557A}" presName="hierRoot1" presStyleCnt="0"/>
      <dgm:spPr/>
    </dgm:pt>
    <dgm:pt modelId="{B7548E93-754D-497F-9BD4-4311B18EEEBC}" type="pres">
      <dgm:prSet presAssocID="{3455366A-4A0D-4ED0-A8A1-766A6071557A}" presName="composite" presStyleCnt="0"/>
      <dgm:spPr/>
    </dgm:pt>
    <dgm:pt modelId="{B742ECDD-F720-490C-8BBD-B9D740C34501}" type="pres">
      <dgm:prSet presAssocID="{3455366A-4A0D-4ED0-A8A1-766A6071557A}" presName="background" presStyleLbl="node0" presStyleIdx="2" presStyleCnt="3"/>
      <dgm:spPr/>
    </dgm:pt>
    <dgm:pt modelId="{8218655F-C287-41E9-9C10-D64B83C4055F}" type="pres">
      <dgm:prSet presAssocID="{3455366A-4A0D-4ED0-A8A1-766A6071557A}" presName="text" presStyleLbl="fgAcc0" presStyleIdx="2" presStyleCnt="3">
        <dgm:presLayoutVars>
          <dgm:chPref val="3"/>
        </dgm:presLayoutVars>
      </dgm:prSet>
      <dgm:spPr/>
    </dgm:pt>
    <dgm:pt modelId="{39924F0A-F61B-41DF-8230-D8437C1AF355}" type="pres">
      <dgm:prSet presAssocID="{3455366A-4A0D-4ED0-A8A1-766A6071557A}" presName="hierChild2" presStyleCnt="0"/>
      <dgm:spPr/>
    </dgm:pt>
  </dgm:ptLst>
  <dgm:cxnLst>
    <dgm:cxn modelId="{B7F9476B-4248-4994-B8C3-5A1896215A30}" srcId="{101FAED0-238B-4740-932B-D5541FB757B8}" destId="{56448A8C-AD78-4DA1-9506-A190C76F820F}" srcOrd="0" destOrd="0" parTransId="{23BE9560-3DCC-4A89-A6A8-7350F26518A6}" sibTransId="{B4C1EF12-9027-4025-96EF-BABBFFA3DE10}"/>
    <dgm:cxn modelId="{7934C974-49EE-4022-85B9-3CB8E0CE0D39}" type="presOf" srcId="{56448A8C-AD78-4DA1-9506-A190C76F820F}" destId="{820C5DE5-CAB9-4A8B-838C-E322E987689C}" srcOrd="0" destOrd="0" presId="urn:microsoft.com/office/officeart/2005/8/layout/hierarchy1"/>
    <dgm:cxn modelId="{CCCBEA8A-5C35-4440-A727-78F14B1B6656}" type="presOf" srcId="{101FAED0-238B-4740-932B-D5541FB757B8}" destId="{18A177ED-E8C2-486D-964C-CE1427599F52}" srcOrd="0" destOrd="0" presId="urn:microsoft.com/office/officeart/2005/8/layout/hierarchy1"/>
    <dgm:cxn modelId="{1C164A99-854C-435B-9DB2-A72AF2756115}" type="presOf" srcId="{3455366A-4A0D-4ED0-A8A1-766A6071557A}" destId="{8218655F-C287-41E9-9C10-D64B83C4055F}" srcOrd="0" destOrd="0" presId="urn:microsoft.com/office/officeart/2005/8/layout/hierarchy1"/>
    <dgm:cxn modelId="{07B45BB2-41D5-40A1-B3C3-80C1854A8AF2}" type="presOf" srcId="{78DE68B3-FAF1-4C4C-A2AF-72036D5D1591}" destId="{7849467E-5358-427B-8524-3102E85C7D3F}" srcOrd="0" destOrd="0" presId="urn:microsoft.com/office/officeart/2005/8/layout/hierarchy1"/>
    <dgm:cxn modelId="{7AE32CD0-40EC-4ECD-A8C8-8D4D793486AE}" srcId="{101FAED0-238B-4740-932B-D5541FB757B8}" destId="{78DE68B3-FAF1-4C4C-A2AF-72036D5D1591}" srcOrd="1" destOrd="0" parTransId="{BC8C1EAE-5CD2-4C66-9845-F47C1DCC7051}" sibTransId="{0923D198-1D5D-4C33-8112-07FF6BED9FBF}"/>
    <dgm:cxn modelId="{A2B2ABF1-0F20-4220-90D3-FF8BCCE79602}" srcId="{101FAED0-238B-4740-932B-D5541FB757B8}" destId="{3455366A-4A0D-4ED0-A8A1-766A6071557A}" srcOrd="2" destOrd="0" parTransId="{441A9217-0CDA-4004-9C62-D0C4402FF571}" sibTransId="{E092E7B1-D177-46F0-B67A-86A38DD4D133}"/>
    <dgm:cxn modelId="{296C888C-AAF5-4C04-B1C1-C74BC2407616}" type="presParOf" srcId="{18A177ED-E8C2-486D-964C-CE1427599F52}" destId="{5CD1197C-4BB1-4EF4-8CA4-7E84EBF18F32}" srcOrd="0" destOrd="0" presId="urn:microsoft.com/office/officeart/2005/8/layout/hierarchy1"/>
    <dgm:cxn modelId="{A9F1C6B1-7073-4855-BF6E-6101D0D7B5DC}" type="presParOf" srcId="{5CD1197C-4BB1-4EF4-8CA4-7E84EBF18F32}" destId="{1B20725D-BF97-4D4F-B21B-0EC6AE88DE77}" srcOrd="0" destOrd="0" presId="urn:microsoft.com/office/officeart/2005/8/layout/hierarchy1"/>
    <dgm:cxn modelId="{DC7EAB2D-FB71-4B6F-8C7A-28392652D3E2}" type="presParOf" srcId="{1B20725D-BF97-4D4F-B21B-0EC6AE88DE77}" destId="{D3AB3768-EBC4-472E-91F3-02E3752845E8}" srcOrd="0" destOrd="0" presId="urn:microsoft.com/office/officeart/2005/8/layout/hierarchy1"/>
    <dgm:cxn modelId="{EDB5D27F-BCBA-4A95-A9AC-6A392400FA2A}" type="presParOf" srcId="{1B20725D-BF97-4D4F-B21B-0EC6AE88DE77}" destId="{820C5DE5-CAB9-4A8B-838C-E322E987689C}" srcOrd="1" destOrd="0" presId="urn:microsoft.com/office/officeart/2005/8/layout/hierarchy1"/>
    <dgm:cxn modelId="{55F98B24-4626-47A9-A4E0-BA60CDF8F128}" type="presParOf" srcId="{5CD1197C-4BB1-4EF4-8CA4-7E84EBF18F32}" destId="{7C25DAAE-8DAA-4CF0-88A4-ECD43CD79CEA}" srcOrd="1" destOrd="0" presId="urn:microsoft.com/office/officeart/2005/8/layout/hierarchy1"/>
    <dgm:cxn modelId="{260A32E1-0963-4927-9DED-3CEBE8770C90}" type="presParOf" srcId="{18A177ED-E8C2-486D-964C-CE1427599F52}" destId="{03EE5695-243F-48A0-9263-DBDB02EF279C}" srcOrd="1" destOrd="0" presId="urn:microsoft.com/office/officeart/2005/8/layout/hierarchy1"/>
    <dgm:cxn modelId="{4CDB404B-3D46-4CBB-9847-AD84BCB10355}" type="presParOf" srcId="{03EE5695-243F-48A0-9263-DBDB02EF279C}" destId="{CC290952-1E1C-4F4F-BF18-64A227A1516F}" srcOrd="0" destOrd="0" presId="urn:microsoft.com/office/officeart/2005/8/layout/hierarchy1"/>
    <dgm:cxn modelId="{AB57E0F4-ED82-42D7-8222-259536921EF3}" type="presParOf" srcId="{CC290952-1E1C-4F4F-BF18-64A227A1516F}" destId="{40CBBA83-44C2-4DCC-9A32-EF4C9BF9D643}" srcOrd="0" destOrd="0" presId="urn:microsoft.com/office/officeart/2005/8/layout/hierarchy1"/>
    <dgm:cxn modelId="{D29C520B-2CBF-4EFD-81E1-5C5EBE90F0FB}" type="presParOf" srcId="{CC290952-1E1C-4F4F-BF18-64A227A1516F}" destId="{7849467E-5358-427B-8524-3102E85C7D3F}" srcOrd="1" destOrd="0" presId="urn:microsoft.com/office/officeart/2005/8/layout/hierarchy1"/>
    <dgm:cxn modelId="{AD45AC43-292D-42EF-AD10-2D1A1ED1E06F}" type="presParOf" srcId="{03EE5695-243F-48A0-9263-DBDB02EF279C}" destId="{D25FEF73-50DF-460B-960E-09894A0FA54F}" srcOrd="1" destOrd="0" presId="urn:microsoft.com/office/officeart/2005/8/layout/hierarchy1"/>
    <dgm:cxn modelId="{C31BA6BE-C12B-4330-8A4A-3559E422B93F}" type="presParOf" srcId="{18A177ED-E8C2-486D-964C-CE1427599F52}" destId="{8D51B275-1254-439D-BA83-66180A11A4E5}" srcOrd="2" destOrd="0" presId="urn:microsoft.com/office/officeart/2005/8/layout/hierarchy1"/>
    <dgm:cxn modelId="{B09E64A4-8E6A-464E-99F8-C8194ED16495}" type="presParOf" srcId="{8D51B275-1254-439D-BA83-66180A11A4E5}" destId="{B7548E93-754D-497F-9BD4-4311B18EEEBC}" srcOrd="0" destOrd="0" presId="urn:microsoft.com/office/officeart/2005/8/layout/hierarchy1"/>
    <dgm:cxn modelId="{EA12BB33-352A-4265-96A3-829A66E79397}" type="presParOf" srcId="{B7548E93-754D-497F-9BD4-4311B18EEEBC}" destId="{B742ECDD-F720-490C-8BBD-B9D740C34501}" srcOrd="0" destOrd="0" presId="urn:microsoft.com/office/officeart/2005/8/layout/hierarchy1"/>
    <dgm:cxn modelId="{BD687A12-38BF-41C0-8400-027C59E126FB}" type="presParOf" srcId="{B7548E93-754D-497F-9BD4-4311B18EEEBC}" destId="{8218655F-C287-41E9-9C10-D64B83C4055F}" srcOrd="1" destOrd="0" presId="urn:microsoft.com/office/officeart/2005/8/layout/hierarchy1"/>
    <dgm:cxn modelId="{1CFD5083-CC23-4146-B0FD-D74045275B5F}" type="presParOf" srcId="{8D51B275-1254-439D-BA83-66180A11A4E5}" destId="{39924F0A-F61B-41DF-8230-D8437C1AF35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B237AA-CA37-4A9F-8868-3E32DEECFCC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617D0EC-1954-4650-A089-904B5ABBE828}">
      <dgm:prSet/>
      <dgm:spPr/>
      <dgm:t>
        <a:bodyPr/>
        <a:lstStyle/>
        <a:p>
          <a:r>
            <a:rPr lang="en-US"/>
            <a:t>Emergecy patient</a:t>
          </a:r>
        </a:p>
      </dgm:t>
    </dgm:pt>
    <dgm:pt modelId="{A205FA59-79A2-4366-87E3-BD5ECD81F7C3}" type="parTrans" cxnId="{B76D6DC8-331D-4F02-95EC-C443118E3C03}">
      <dgm:prSet/>
      <dgm:spPr/>
      <dgm:t>
        <a:bodyPr/>
        <a:lstStyle/>
        <a:p>
          <a:endParaRPr lang="en-US"/>
        </a:p>
      </dgm:t>
    </dgm:pt>
    <dgm:pt modelId="{2EE8B8DC-9938-4DB7-B8D6-B011738F8311}" type="sibTrans" cxnId="{B76D6DC8-331D-4F02-95EC-C443118E3C03}">
      <dgm:prSet/>
      <dgm:spPr/>
      <dgm:t>
        <a:bodyPr/>
        <a:lstStyle/>
        <a:p>
          <a:endParaRPr lang="en-US"/>
        </a:p>
      </dgm:t>
    </dgm:pt>
    <dgm:pt modelId="{0C7E20FC-950B-423F-9790-98518AF2316A}">
      <dgm:prSet/>
      <dgm:spPr/>
      <dgm:t>
        <a:bodyPr/>
        <a:lstStyle/>
        <a:p>
          <a:r>
            <a:rPr lang="en-US"/>
            <a:t>Pediatric patient</a:t>
          </a:r>
        </a:p>
      </dgm:t>
    </dgm:pt>
    <dgm:pt modelId="{A82B74C7-D501-45C8-A77F-C3B765633A71}" type="parTrans" cxnId="{FB9FBC2B-9818-42C2-AEB3-30D0121FD2F9}">
      <dgm:prSet/>
      <dgm:spPr/>
      <dgm:t>
        <a:bodyPr/>
        <a:lstStyle/>
        <a:p>
          <a:endParaRPr lang="en-US"/>
        </a:p>
      </dgm:t>
    </dgm:pt>
    <dgm:pt modelId="{3D7BEA70-8213-4762-9BFB-12E6B75F841E}" type="sibTrans" cxnId="{FB9FBC2B-9818-42C2-AEB3-30D0121FD2F9}">
      <dgm:prSet/>
      <dgm:spPr/>
      <dgm:t>
        <a:bodyPr/>
        <a:lstStyle/>
        <a:p>
          <a:endParaRPr lang="en-US"/>
        </a:p>
      </dgm:t>
    </dgm:pt>
    <dgm:pt modelId="{00036A74-9547-4582-95A0-A7C801C5DB24}" type="pres">
      <dgm:prSet presAssocID="{40B237AA-CA37-4A9F-8868-3E32DEECFCC0}" presName="linear" presStyleCnt="0">
        <dgm:presLayoutVars>
          <dgm:animLvl val="lvl"/>
          <dgm:resizeHandles val="exact"/>
        </dgm:presLayoutVars>
      </dgm:prSet>
      <dgm:spPr/>
    </dgm:pt>
    <dgm:pt modelId="{69E1BADD-FC7F-406C-ABDC-D738CA8A7E89}" type="pres">
      <dgm:prSet presAssocID="{7617D0EC-1954-4650-A089-904B5ABBE828}" presName="parentText" presStyleLbl="node1" presStyleIdx="0" presStyleCnt="2">
        <dgm:presLayoutVars>
          <dgm:chMax val="0"/>
          <dgm:bulletEnabled val="1"/>
        </dgm:presLayoutVars>
      </dgm:prSet>
      <dgm:spPr/>
    </dgm:pt>
    <dgm:pt modelId="{58BA5022-D0AD-438A-87AD-66CB8BC8031E}" type="pres">
      <dgm:prSet presAssocID="{2EE8B8DC-9938-4DB7-B8D6-B011738F8311}" presName="spacer" presStyleCnt="0"/>
      <dgm:spPr/>
    </dgm:pt>
    <dgm:pt modelId="{8CAAAD61-CDDF-4BB5-9D4B-067C274A82D6}" type="pres">
      <dgm:prSet presAssocID="{0C7E20FC-950B-423F-9790-98518AF2316A}" presName="parentText" presStyleLbl="node1" presStyleIdx="1" presStyleCnt="2">
        <dgm:presLayoutVars>
          <dgm:chMax val="0"/>
          <dgm:bulletEnabled val="1"/>
        </dgm:presLayoutVars>
      </dgm:prSet>
      <dgm:spPr/>
    </dgm:pt>
  </dgm:ptLst>
  <dgm:cxnLst>
    <dgm:cxn modelId="{54BAF21B-56EF-4DC1-B6B8-0735B8765D7D}" type="presOf" srcId="{0C7E20FC-950B-423F-9790-98518AF2316A}" destId="{8CAAAD61-CDDF-4BB5-9D4B-067C274A82D6}" srcOrd="0" destOrd="0" presId="urn:microsoft.com/office/officeart/2005/8/layout/vList2"/>
    <dgm:cxn modelId="{FB9FBC2B-9818-42C2-AEB3-30D0121FD2F9}" srcId="{40B237AA-CA37-4A9F-8868-3E32DEECFCC0}" destId="{0C7E20FC-950B-423F-9790-98518AF2316A}" srcOrd="1" destOrd="0" parTransId="{A82B74C7-D501-45C8-A77F-C3B765633A71}" sibTransId="{3D7BEA70-8213-4762-9BFB-12E6B75F841E}"/>
    <dgm:cxn modelId="{A3413C4D-333A-4C9E-B574-E60B43CC1CA5}" type="presOf" srcId="{7617D0EC-1954-4650-A089-904B5ABBE828}" destId="{69E1BADD-FC7F-406C-ABDC-D738CA8A7E89}" srcOrd="0" destOrd="0" presId="urn:microsoft.com/office/officeart/2005/8/layout/vList2"/>
    <dgm:cxn modelId="{3532FEB4-9043-4AEE-92B0-84C24177A6A5}" type="presOf" srcId="{40B237AA-CA37-4A9F-8868-3E32DEECFCC0}" destId="{00036A74-9547-4582-95A0-A7C801C5DB24}" srcOrd="0" destOrd="0" presId="urn:microsoft.com/office/officeart/2005/8/layout/vList2"/>
    <dgm:cxn modelId="{B76D6DC8-331D-4F02-95EC-C443118E3C03}" srcId="{40B237AA-CA37-4A9F-8868-3E32DEECFCC0}" destId="{7617D0EC-1954-4650-A089-904B5ABBE828}" srcOrd="0" destOrd="0" parTransId="{A205FA59-79A2-4366-87E3-BD5ECD81F7C3}" sibTransId="{2EE8B8DC-9938-4DB7-B8D6-B011738F8311}"/>
    <dgm:cxn modelId="{39E4778C-19F4-4CAE-96AD-C74B15E882AF}" type="presParOf" srcId="{00036A74-9547-4582-95A0-A7C801C5DB24}" destId="{69E1BADD-FC7F-406C-ABDC-D738CA8A7E89}" srcOrd="0" destOrd="0" presId="urn:microsoft.com/office/officeart/2005/8/layout/vList2"/>
    <dgm:cxn modelId="{D3F917AC-B298-405C-A524-2B22F3D7D0D3}" type="presParOf" srcId="{00036A74-9547-4582-95A0-A7C801C5DB24}" destId="{58BA5022-D0AD-438A-87AD-66CB8BC8031E}" srcOrd="1" destOrd="0" presId="urn:microsoft.com/office/officeart/2005/8/layout/vList2"/>
    <dgm:cxn modelId="{40078AC8-E64D-4F79-BB42-07675B3E697E}" type="presParOf" srcId="{00036A74-9547-4582-95A0-A7C801C5DB24}" destId="{8CAAAD61-CDDF-4BB5-9D4B-067C274A82D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79FFAE4-A50D-4AB2-8A76-4B24A328109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A0A10EE-5146-433A-A1AA-3606B92EF2A8}">
      <dgm:prSet/>
      <dgm:spPr/>
      <dgm:t>
        <a:bodyPr/>
        <a:lstStyle/>
        <a:p>
          <a:r>
            <a:rPr lang="en-US"/>
            <a:t>Geriatric patient</a:t>
          </a:r>
        </a:p>
      </dgm:t>
    </dgm:pt>
    <dgm:pt modelId="{1B2AB150-7552-45C3-BEC5-507ECEA6935B}" type="parTrans" cxnId="{E739F85A-FA46-48EF-B065-1F3FB2C35FD8}">
      <dgm:prSet/>
      <dgm:spPr/>
      <dgm:t>
        <a:bodyPr/>
        <a:lstStyle/>
        <a:p>
          <a:endParaRPr lang="en-US"/>
        </a:p>
      </dgm:t>
    </dgm:pt>
    <dgm:pt modelId="{35F97C74-A003-4B29-BB85-AEDE5357904C}" type="sibTrans" cxnId="{E739F85A-FA46-48EF-B065-1F3FB2C35FD8}">
      <dgm:prSet/>
      <dgm:spPr/>
      <dgm:t>
        <a:bodyPr/>
        <a:lstStyle/>
        <a:p>
          <a:endParaRPr lang="en-US"/>
        </a:p>
      </dgm:t>
    </dgm:pt>
    <dgm:pt modelId="{87644CEB-9D1E-44D8-A7AD-28C3E6B70F1F}">
      <dgm:prSet/>
      <dgm:spPr/>
      <dgm:t>
        <a:bodyPr/>
        <a:lstStyle/>
        <a:p>
          <a:r>
            <a:rPr lang="en-US"/>
            <a:t>Obstetric patient</a:t>
          </a:r>
        </a:p>
      </dgm:t>
    </dgm:pt>
    <dgm:pt modelId="{C39ABF48-006C-4C00-9B26-6651F6703A58}" type="parTrans" cxnId="{44C13CDA-CA82-468F-94CB-6469AD547358}">
      <dgm:prSet/>
      <dgm:spPr/>
      <dgm:t>
        <a:bodyPr/>
        <a:lstStyle/>
        <a:p>
          <a:endParaRPr lang="en-US"/>
        </a:p>
      </dgm:t>
    </dgm:pt>
    <dgm:pt modelId="{8CD8AC4D-97BA-4D81-8A2C-03C20AB90241}" type="sibTrans" cxnId="{44C13CDA-CA82-468F-94CB-6469AD547358}">
      <dgm:prSet/>
      <dgm:spPr/>
      <dgm:t>
        <a:bodyPr/>
        <a:lstStyle/>
        <a:p>
          <a:endParaRPr lang="en-US"/>
        </a:p>
      </dgm:t>
    </dgm:pt>
    <dgm:pt modelId="{8182CA37-9DA2-4F8B-BE41-B6D7D84FAD71}">
      <dgm:prSet/>
      <dgm:spPr/>
      <dgm:t>
        <a:bodyPr/>
        <a:lstStyle/>
        <a:p>
          <a:r>
            <a:rPr lang="en-US"/>
            <a:t>Terminally ill patient</a:t>
          </a:r>
        </a:p>
      </dgm:t>
    </dgm:pt>
    <dgm:pt modelId="{5FD54E2D-8233-4666-82FE-C63ADF28C8FC}" type="parTrans" cxnId="{11D956A8-BB6B-4E09-ADE7-AEAB5A2F5460}">
      <dgm:prSet/>
      <dgm:spPr/>
      <dgm:t>
        <a:bodyPr/>
        <a:lstStyle/>
        <a:p>
          <a:endParaRPr lang="en-US"/>
        </a:p>
      </dgm:t>
    </dgm:pt>
    <dgm:pt modelId="{DD1E418D-BC06-4C14-A760-2177ECDC2C40}" type="sibTrans" cxnId="{11D956A8-BB6B-4E09-ADE7-AEAB5A2F5460}">
      <dgm:prSet/>
      <dgm:spPr/>
      <dgm:t>
        <a:bodyPr/>
        <a:lstStyle/>
        <a:p>
          <a:endParaRPr lang="en-US"/>
        </a:p>
      </dgm:t>
    </dgm:pt>
    <dgm:pt modelId="{931B193C-114C-4BAF-BB24-9D4A32BA0704}" type="pres">
      <dgm:prSet presAssocID="{A79FFAE4-A50D-4AB2-8A76-4B24A328109D}" presName="linear" presStyleCnt="0">
        <dgm:presLayoutVars>
          <dgm:animLvl val="lvl"/>
          <dgm:resizeHandles val="exact"/>
        </dgm:presLayoutVars>
      </dgm:prSet>
      <dgm:spPr/>
    </dgm:pt>
    <dgm:pt modelId="{E22E7488-748B-4601-A861-3C7F373F4804}" type="pres">
      <dgm:prSet presAssocID="{BA0A10EE-5146-433A-A1AA-3606B92EF2A8}" presName="parentText" presStyleLbl="node1" presStyleIdx="0" presStyleCnt="3">
        <dgm:presLayoutVars>
          <dgm:chMax val="0"/>
          <dgm:bulletEnabled val="1"/>
        </dgm:presLayoutVars>
      </dgm:prSet>
      <dgm:spPr/>
    </dgm:pt>
    <dgm:pt modelId="{7ACDC77E-B3D3-41B8-B8D2-2D30E2DEAFFA}" type="pres">
      <dgm:prSet presAssocID="{35F97C74-A003-4B29-BB85-AEDE5357904C}" presName="spacer" presStyleCnt="0"/>
      <dgm:spPr/>
    </dgm:pt>
    <dgm:pt modelId="{BFD75252-1D37-45AD-BD96-398A4ABEAF8A}" type="pres">
      <dgm:prSet presAssocID="{87644CEB-9D1E-44D8-A7AD-28C3E6B70F1F}" presName="parentText" presStyleLbl="node1" presStyleIdx="1" presStyleCnt="3">
        <dgm:presLayoutVars>
          <dgm:chMax val="0"/>
          <dgm:bulletEnabled val="1"/>
        </dgm:presLayoutVars>
      </dgm:prSet>
      <dgm:spPr/>
    </dgm:pt>
    <dgm:pt modelId="{A66D9107-9078-45C0-88C5-5488757862D9}" type="pres">
      <dgm:prSet presAssocID="{8CD8AC4D-97BA-4D81-8A2C-03C20AB90241}" presName="spacer" presStyleCnt="0"/>
      <dgm:spPr/>
    </dgm:pt>
    <dgm:pt modelId="{D071A0E4-3420-4A63-AF4B-BA328705EDD7}" type="pres">
      <dgm:prSet presAssocID="{8182CA37-9DA2-4F8B-BE41-B6D7D84FAD71}" presName="parentText" presStyleLbl="node1" presStyleIdx="2" presStyleCnt="3">
        <dgm:presLayoutVars>
          <dgm:chMax val="0"/>
          <dgm:bulletEnabled val="1"/>
        </dgm:presLayoutVars>
      </dgm:prSet>
      <dgm:spPr/>
    </dgm:pt>
  </dgm:ptLst>
  <dgm:cxnLst>
    <dgm:cxn modelId="{1CE0730F-B3EA-4B29-9CE8-E97C2F47490C}" type="presOf" srcId="{A79FFAE4-A50D-4AB2-8A76-4B24A328109D}" destId="{931B193C-114C-4BAF-BB24-9D4A32BA0704}" srcOrd="0" destOrd="0" presId="urn:microsoft.com/office/officeart/2005/8/layout/vList2"/>
    <dgm:cxn modelId="{F9DF8734-16FB-45A8-A85B-966FBC39BD36}" type="presOf" srcId="{87644CEB-9D1E-44D8-A7AD-28C3E6B70F1F}" destId="{BFD75252-1D37-45AD-BD96-398A4ABEAF8A}" srcOrd="0" destOrd="0" presId="urn:microsoft.com/office/officeart/2005/8/layout/vList2"/>
    <dgm:cxn modelId="{E739F85A-FA46-48EF-B065-1F3FB2C35FD8}" srcId="{A79FFAE4-A50D-4AB2-8A76-4B24A328109D}" destId="{BA0A10EE-5146-433A-A1AA-3606B92EF2A8}" srcOrd="0" destOrd="0" parTransId="{1B2AB150-7552-45C3-BEC5-507ECEA6935B}" sibTransId="{35F97C74-A003-4B29-BB85-AEDE5357904C}"/>
    <dgm:cxn modelId="{4EC6E17C-98A8-46F1-8E6B-2A8EF1BBF239}" type="presOf" srcId="{BA0A10EE-5146-433A-A1AA-3606B92EF2A8}" destId="{E22E7488-748B-4601-A861-3C7F373F4804}" srcOrd="0" destOrd="0" presId="urn:microsoft.com/office/officeart/2005/8/layout/vList2"/>
    <dgm:cxn modelId="{09960D9B-9427-4C7D-A660-6A6BE3E1ED20}" type="presOf" srcId="{8182CA37-9DA2-4F8B-BE41-B6D7D84FAD71}" destId="{D071A0E4-3420-4A63-AF4B-BA328705EDD7}" srcOrd="0" destOrd="0" presId="urn:microsoft.com/office/officeart/2005/8/layout/vList2"/>
    <dgm:cxn modelId="{11D956A8-BB6B-4E09-ADE7-AEAB5A2F5460}" srcId="{A79FFAE4-A50D-4AB2-8A76-4B24A328109D}" destId="{8182CA37-9DA2-4F8B-BE41-B6D7D84FAD71}" srcOrd="2" destOrd="0" parTransId="{5FD54E2D-8233-4666-82FE-C63ADF28C8FC}" sibTransId="{DD1E418D-BC06-4C14-A760-2177ECDC2C40}"/>
    <dgm:cxn modelId="{44C13CDA-CA82-468F-94CB-6469AD547358}" srcId="{A79FFAE4-A50D-4AB2-8A76-4B24A328109D}" destId="{87644CEB-9D1E-44D8-A7AD-28C3E6B70F1F}" srcOrd="1" destOrd="0" parTransId="{C39ABF48-006C-4C00-9B26-6651F6703A58}" sibTransId="{8CD8AC4D-97BA-4D81-8A2C-03C20AB90241}"/>
    <dgm:cxn modelId="{D84D4FC5-33C5-4667-A390-219DF70E374F}" type="presParOf" srcId="{931B193C-114C-4BAF-BB24-9D4A32BA0704}" destId="{E22E7488-748B-4601-A861-3C7F373F4804}" srcOrd="0" destOrd="0" presId="urn:microsoft.com/office/officeart/2005/8/layout/vList2"/>
    <dgm:cxn modelId="{E911DD53-302D-4CBD-BD6F-07A670415E01}" type="presParOf" srcId="{931B193C-114C-4BAF-BB24-9D4A32BA0704}" destId="{7ACDC77E-B3D3-41B8-B8D2-2D30E2DEAFFA}" srcOrd="1" destOrd="0" presId="urn:microsoft.com/office/officeart/2005/8/layout/vList2"/>
    <dgm:cxn modelId="{40D16E3C-2EA3-4FAF-BA05-6AFE8D1B7AEC}" type="presParOf" srcId="{931B193C-114C-4BAF-BB24-9D4A32BA0704}" destId="{BFD75252-1D37-45AD-BD96-398A4ABEAF8A}" srcOrd="2" destOrd="0" presId="urn:microsoft.com/office/officeart/2005/8/layout/vList2"/>
    <dgm:cxn modelId="{BE42DF6C-3B78-4A4B-9D87-43C64E80006A}" type="presParOf" srcId="{931B193C-114C-4BAF-BB24-9D4A32BA0704}" destId="{A66D9107-9078-45C0-88C5-5488757862D9}" srcOrd="3" destOrd="0" presId="urn:microsoft.com/office/officeart/2005/8/layout/vList2"/>
    <dgm:cxn modelId="{1C0B7ACF-7322-4EBF-8765-31D23D99AC53}" type="presParOf" srcId="{931B193C-114C-4BAF-BB24-9D4A32BA0704}" destId="{D071A0E4-3420-4A63-AF4B-BA328705EDD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85FA8-1B7F-4D4C-A09D-38FD58FC2D48}" type="doc">
      <dgm:prSet loTypeId="urn:microsoft.com/office/officeart/2005/8/layout/hierarchy1" loCatId="hierarchy" qsTypeId="urn:microsoft.com/office/officeart/2005/8/quickstyle/simple1" qsCatId="simple" csTypeId="urn:microsoft.com/office/officeart/2005/8/colors/accent4_2" csCatId="accent4"/>
      <dgm:spPr/>
      <dgm:t>
        <a:bodyPr/>
        <a:lstStyle/>
        <a:p>
          <a:endParaRPr lang="en-US"/>
        </a:p>
      </dgm:t>
    </dgm:pt>
    <dgm:pt modelId="{52905209-5B8C-4707-AB71-2C6F150B659B}">
      <dgm:prSet/>
      <dgm:spPr/>
      <dgm:t>
        <a:bodyPr/>
        <a:lstStyle/>
        <a:p>
          <a:r>
            <a:rPr lang="en-US"/>
            <a:t>The procedure is aborted uvulopalatopharyngoplasty.</a:t>
          </a:r>
        </a:p>
      </dgm:t>
    </dgm:pt>
    <dgm:pt modelId="{32801694-0650-4629-812E-CA7B05635171}" type="parTrans" cxnId="{3D2ECDD6-7FE8-41E8-BF6D-5A0C0B6A35CC}">
      <dgm:prSet/>
      <dgm:spPr/>
      <dgm:t>
        <a:bodyPr/>
        <a:lstStyle/>
        <a:p>
          <a:endParaRPr lang="en-US"/>
        </a:p>
      </dgm:t>
    </dgm:pt>
    <dgm:pt modelId="{A5E05CA0-B822-4C91-8CB0-B69847DB000C}" type="sibTrans" cxnId="{3D2ECDD6-7FE8-41E8-BF6D-5A0C0B6A35CC}">
      <dgm:prSet/>
      <dgm:spPr/>
      <dgm:t>
        <a:bodyPr/>
        <a:lstStyle/>
        <a:p>
          <a:endParaRPr lang="en-US"/>
        </a:p>
      </dgm:t>
    </dgm:pt>
    <dgm:pt modelId="{BC3012AB-3089-4E3A-BD8D-D5B9B1072EB6}">
      <dgm:prSet/>
      <dgm:spPr/>
      <dgm:t>
        <a:bodyPr/>
        <a:lstStyle/>
        <a:p>
          <a:r>
            <a:rPr lang="en-US"/>
            <a:t>Occurred in the operating room.</a:t>
          </a:r>
        </a:p>
      </dgm:t>
    </dgm:pt>
    <dgm:pt modelId="{6EF2AB32-6D94-4D11-B841-99FA69F3ED68}" type="parTrans" cxnId="{2C11649D-C6D9-4CA1-86F9-00CB89D50940}">
      <dgm:prSet/>
      <dgm:spPr/>
      <dgm:t>
        <a:bodyPr/>
        <a:lstStyle/>
        <a:p>
          <a:endParaRPr lang="en-US"/>
        </a:p>
      </dgm:t>
    </dgm:pt>
    <dgm:pt modelId="{B76DFD59-00F6-495B-93D2-48FCCD473F29}" type="sibTrans" cxnId="{2C11649D-C6D9-4CA1-86F9-00CB89D50940}">
      <dgm:prSet/>
      <dgm:spPr/>
      <dgm:t>
        <a:bodyPr/>
        <a:lstStyle/>
        <a:p>
          <a:endParaRPr lang="en-US"/>
        </a:p>
      </dgm:t>
    </dgm:pt>
    <dgm:pt modelId="{9FC5CA5F-F263-4022-83B0-B3A70F96A920}">
      <dgm:prSet/>
      <dgm:spPr/>
      <dgm:t>
        <a:bodyPr/>
        <a:lstStyle/>
        <a:p>
          <a:r>
            <a:rPr lang="en-US"/>
            <a:t>No CPT code  </a:t>
          </a:r>
        </a:p>
      </dgm:t>
    </dgm:pt>
    <dgm:pt modelId="{C5D84909-0BFE-4FAA-B342-DCC77EBFB9F5}" type="parTrans" cxnId="{9D321438-E339-4EB0-93DD-DD358B9D97D5}">
      <dgm:prSet/>
      <dgm:spPr/>
      <dgm:t>
        <a:bodyPr/>
        <a:lstStyle/>
        <a:p>
          <a:endParaRPr lang="en-US"/>
        </a:p>
      </dgm:t>
    </dgm:pt>
    <dgm:pt modelId="{F220EE4A-B121-4478-BD15-CA95314280DD}" type="sibTrans" cxnId="{9D321438-E339-4EB0-93DD-DD358B9D97D5}">
      <dgm:prSet/>
      <dgm:spPr/>
      <dgm:t>
        <a:bodyPr/>
        <a:lstStyle/>
        <a:p>
          <a:endParaRPr lang="en-US"/>
        </a:p>
      </dgm:t>
    </dgm:pt>
    <dgm:pt modelId="{55358D7D-9328-471D-81F0-65C6BA1C7178}" type="pres">
      <dgm:prSet presAssocID="{9EB85FA8-1B7F-4D4C-A09D-38FD58FC2D48}" presName="hierChild1" presStyleCnt="0">
        <dgm:presLayoutVars>
          <dgm:chPref val="1"/>
          <dgm:dir/>
          <dgm:animOne val="branch"/>
          <dgm:animLvl val="lvl"/>
          <dgm:resizeHandles/>
        </dgm:presLayoutVars>
      </dgm:prSet>
      <dgm:spPr/>
    </dgm:pt>
    <dgm:pt modelId="{BC2C719F-6B8B-49C9-9CFF-3BE847F49633}" type="pres">
      <dgm:prSet presAssocID="{52905209-5B8C-4707-AB71-2C6F150B659B}" presName="hierRoot1" presStyleCnt="0"/>
      <dgm:spPr/>
    </dgm:pt>
    <dgm:pt modelId="{01A91187-9FEF-47E9-BC43-0A5555168B33}" type="pres">
      <dgm:prSet presAssocID="{52905209-5B8C-4707-AB71-2C6F150B659B}" presName="composite" presStyleCnt="0"/>
      <dgm:spPr/>
    </dgm:pt>
    <dgm:pt modelId="{B347106B-8786-4F42-BED7-FA0E347D816C}" type="pres">
      <dgm:prSet presAssocID="{52905209-5B8C-4707-AB71-2C6F150B659B}" presName="background" presStyleLbl="node0" presStyleIdx="0" presStyleCnt="3"/>
      <dgm:spPr/>
    </dgm:pt>
    <dgm:pt modelId="{80476264-E35F-4C00-9508-26EA38A22BE1}" type="pres">
      <dgm:prSet presAssocID="{52905209-5B8C-4707-AB71-2C6F150B659B}" presName="text" presStyleLbl="fgAcc0" presStyleIdx="0" presStyleCnt="3">
        <dgm:presLayoutVars>
          <dgm:chPref val="3"/>
        </dgm:presLayoutVars>
      </dgm:prSet>
      <dgm:spPr/>
    </dgm:pt>
    <dgm:pt modelId="{298AFC08-B5A3-48CE-AAEC-13E444A54EC4}" type="pres">
      <dgm:prSet presAssocID="{52905209-5B8C-4707-AB71-2C6F150B659B}" presName="hierChild2" presStyleCnt="0"/>
      <dgm:spPr/>
    </dgm:pt>
    <dgm:pt modelId="{B609EFB5-5E28-4B70-AF5C-5F8C4F035117}" type="pres">
      <dgm:prSet presAssocID="{BC3012AB-3089-4E3A-BD8D-D5B9B1072EB6}" presName="hierRoot1" presStyleCnt="0"/>
      <dgm:spPr/>
    </dgm:pt>
    <dgm:pt modelId="{A6632F9E-3C14-46E3-8D39-5B26D0952A97}" type="pres">
      <dgm:prSet presAssocID="{BC3012AB-3089-4E3A-BD8D-D5B9B1072EB6}" presName="composite" presStyleCnt="0"/>
      <dgm:spPr/>
    </dgm:pt>
    <dgm:pt modelId="{47BDCF9C-E1AF-4FA2-BE69-A5F7AB0316C9}" type="pres">
      <dgm:prSet presAssocID="{BC3012AB-3089-4E3A-BD8D-D5B9B1072EB6}" presName="background" presStyleLbl="node0" presStyleIdx="1" presStyleCnt="3"/>
      <dgm:spPr/>
    </dgm:pt>
    <dgm:pt modelId="{7F777E50-D5F3-432B-A66D-23A7BF4A0232}" type="pres">
      <dgm:prSet presAssocID="{BC3012AB-3089-4E3A-BD8D-D5B9B1072EB6}" presName="text" presStyleLbl="fgAcc0" presStyleIdx="1" presStyleCnt="3">
        <dgm:presLayoutVars>
          <dgm:chPref val="3"/>
        </dgm:presLayoutVars>
      </dgm:prSet>
      <dgm:spPr/>
    </dgm:pt>
    <dgm:pt modelId="{C8AA884C-C728-49E1-9783-0BA600871E61}" type="pres">
      <dgm:prSet presAssocID="{BC3012AB-3089-4E3A-BD8D-D5B9B1072EB6}" presName="hierChild2" presStyleCnt="0"/>
      <dgm:spPr/>
    </dgm:pt>
    <dgm:pt modelId="{D3542868-1D03-4E35-B06A-C3F19B5EC785}" type="pres">
      <dgm:prSet presAssocID="{9FC5CA5F-F263-4022-83B0-B3A70F96A920}" presName="hierRoot1" presStyleCnt="0"/>
      <dgm:spPr/>
    </dgm:pt>
    <dgm:pt modelId="{DAEB0253-464F-4B65-B26E-E30C6CB43786}" type="pres">
      <dgm:prSet presAssocID="{9FC5CA5F-F263-4022-83B0-B3A70F96A920}" presName="composite" presStyleCnt="0"/>
      <dgm:spPr/>
    </dgm:pt>
    <dgm:pt modelId="{3A4CACB0-7E4F-44AA-9C58-7B1CC9A4192A}" type="pres">
      <dgm:prSet presAssocID="{9FC5CA5F-F263-4022-83B0-B3A70F96A920}" presName="background" presStyleLbl="node0" presStyleIdx="2" presStyleCnt="3"/>
      <dgm:spPr/>
    </dgm:pt>
    <dgm:pt modelId="{56603094-A82C-4D3F-938D-C1BCBAFA9B0F}" type="pres">
      <dgm:prSet presAssocID="{9FC5CA5F-F263-4022-83B0-B3A70F96A920}" presName="text" presStyleLbl="fgAcc0" presStyleIdx="2" presStyleCnt="3">
        <dgm:presLayoutVars>
          <dgm:chPref val="3"/>
        </dgm:presLayoutVars>
      </dgm:prSet>
      <dgm:spPr/>
    </dgm:pt>
    <dgm:pt modelId="{07D3F250-EFD3-4638-BE62-40137137B04E}" type="pres">
      <dgm:prSet presAssocID="{9FC5CA5F-F263-4022-83B0-B3A70F96A920}" presName="hierChild2" presStyleCnt="0"/>
      <dgm:spPr/>
    </dgm:pt>
  </dgm:ptLst>
  <dgm:cxnLst>
    <dgm:cxn modelId="{5C07B034-1F97-47C3-A06A-087BA7845F59}" type="presOf" srcId="{9FC5CA5F-F263-4022-83B0-B3A70F96A920}" destId="{56603094-A82C-4D3F-938D-C1BCBAFA9B0F}" srcOrd="0" destOrd="0" presId="urn:microsoft.com/office/officeart/2005/8/layout/hierarchy1"/>
    <dgm:cxn modelId="{9D321438-E339-4EB0-93DD-DD358B9D97D5}" srcId="{9EB85FA8-1B7F-4D4C-A09D-38FD58FC2D48}" destId="{9FC5CA5F-F263-4022-83B0-B3A70F96A920}" srcOrd="2" destOrd="0" parTransId="{C5D84909-0BFE-4FAA-B342-DCC77EBFB9F5}" sibTransId="{F220EE4A-B121-4478-BD15-CA95314280DD}"/>
    <dgm:cxn modelId="{BE7A4A3F-B902-4611-85A8-D3AC694C54EB}" type="presOf" srcId="{BC3012AB-3089-4E3A-BD8D-D5B9B1072EB6}" destId="{7F777E50-D5F3-432B-A66D-23A7BF4A0232}" srcOrd="0" destOrd="0" presId="urn:microsoft.com/office/officeart/2005/8/layout/hierarchy1"/>
    <dgm:cxn modelId="{E6EE9A6D-D9B3-478D-8C77-399319CDF01B}" type="presOf" srcId="{9EB85FA8-1B7F-4D4C-A09D-38FD58FC2D48}" destId="{55358D7D-9328-471D-81F0-65C6BA1C7178}" srcOrd="0" destOrd="0" presId="urn:microsoft.com/office/officeart/2005/8/layout/hierarchy1"/>
    <dgm:cxn modelId="{2C11649D-C6D9-4CA1-86F9-00CB89D50940}" srcId="{9EB85FA8-1B7F-4D4C-A09D-38FD58FC2D48}" destId="{BC3012AB-3089-4E3A-BD8D-D5B9B1072EB6}" srcOrd="1" destOrd="0" parTransId="{6EF2AB32-6D94-4D11-B841-99FA69F3ED68}" sibTransId="{B76DFD59-00F6-495B-93D2-48FCCD473F29}"/>
    <dgm:cxn modelId="{8665D1C1-1105-461C-9818-44E2A792E898}" type="presOf" srcId="{52905209-5B8C-4707-AB71-2C6F150B659B}" destId="{80476264-E35F-4C00-9508-26EA38A22BE1}" srcOrd="0" destOrd="0" presId="urn:microsoft.com/office/officeart/2005/8/layout/hierarchy1"/>
    <dgm:cxn modelId="{3D2ECDD6-7FE8-41E8-BF6D-5A0C0B6A35CC}" srcId="{9EB85FA8-1B7F-4D4C-A09D-38FD58FC2D48}" destId="{52905209-5B8C-4707-AB71-2C6F150B659B}" srcOrd="0" destOrd="0" parTransId="{32801694-0650-4629-812E-CA7B05635171}" sibTransId="{A5E05CA0-B822-4C91-8CB0-B69847DB000C}"/>
    <dgm:cxn modelId="{A3EB0BA4-6518-4250-AB12-5990B255181F}" type="presParOf" srcId="{55358D7D-9328-471D-81F0-65C6BA1C7178}" destId="{BC2C719F-6B8B-49C9-9CFF-3BE847F49633}" srcOrd="0" destOrd="0" presId="urn:microsoft.com/office/officeart/2005/8/layout/hierarchy1"/>
    <dgm:cxn modelId="{0CDADA03-B5AC-4220-8470-4E9A16E35429}" type="presParOf" srcId="{BC2C719F-6B8B-49C9-9CFF-3BE847F49633}" destId="{01A91187-9FEF-47E9-BC43-0A5555168B33}" srcOrd="0" destOrd="0" presId="urn:microsoft.com/office/officeart/2005/8/layout/hierarchy1"/>
    <dgm:cxn modelId="{60B626F3-0F2B-435D-8173-DF9B3F0DCFB0}" type="presParOf" srcId="{01A91187-9FEF-47E9-BC43-0A5555168B33}" destId="{B347106B-8786-4F42-BED7-FA0E347D816C}" srcOrd="0" destOrd="0" presId="urn:microsoft.com/office/officeart/2005/8/layout/hierarchy1"/>
    <dgm:cxn modelId="{14A37E02-5B62-46F2-9DE4-46E3A54F9549}" type="presParOf" srcId="{01A91187-9FEF-47E9-BC43-0A5555168B33}" destId="{80476264-E35F-4C00-9508-26EA38A22BE1}" srcOrd="1" destOrd="0" presId="urn:microsoft.com/office/officeart/2005/8/layout/hierarchy1"/>
    <dgm:cxn modelId="{DD645DF7-7F6F-4220-A2B4-7D00EB36043F}" type="presParOf" srcId="{BC2C719F-6B8B-49C9-9CFF-3BE847F49633}" destId="{298AFC08-B5A3-48CE-AAEC-13E444A54EC4}" srcOrd="1" destOrd="0" presId="urn:microsoft.com/office/officeart/2005/8/layout/hierarchy1"/>
    <dgm:cxn modelId="{ADDFBCB5-FC9F-47D0-A149-6443BA6526A7}" type="presParOf" srcId="{55358D7D-9328-471D-81F0-65C6BA1C7178}" destId="{B609EFB5-5E28-4B70-AF5C-5F8C4F035117}" srcOrd="1" destOrd="0" presId="urn:microsoft.com/office/officeart/2005/8/layout/hierarchy1"/>
    <dgm:cxn modelId="{7F110CFB-DD76-4357-B29D-28477A5CD54C}" type="presParOf" srcId="{B609EFB5-5E28-4B70-AF5C-5F8C4F035117}" destId="{A6632F9E-3C14-46E3-8D39-5B26D0952A97}" srcOrd="0" destOrd="0" presId="urn:microsoft.com/office/officeart/2005/8/layout/hierarchy1"/>
    <dgm:cxn modelId="{A5E5EC80-0CCA-42CF-81CE-A446B30F3993}" type="presParOf" srcId="{A6632F9E-3C14-46E3-8D39-5B26D0952A97}" destId="{47BDCF9C-E1AF-4FA2-BE69-A5F7AB0316C9}" srcOrd="0" destOrd="0" presId="urn:microsoft.com/office/officeart/2005/8/layout/hierarchy1"/>
    <dgm:cxn modelId="{DF1DC4CD-892B-4957-92E5-FD779144413A}" type="presParOf" srcId="{A6632F9E-3C14-46E3-8D39-5B26D0952A97}" destId="{7F777E50-D5F3-432B-A66D-23A7BF4A0232}" srcOrd="1" destOrd="0" presId="urn:microsoft.com/office/officeart/2005/8/layout/hierarchy1"/>
    <dgm:cxn modelId="{E2397566-8B67-4E58-A49B-650092616681}" type="presParOf" srcId="{B609EFB5-5E28-4B70-AF5C-5F8C4F035117}" destId="{C8AA884C-C728-49E1-9783-0BA600871E61}" srcOrd="1" destOrd="0" presId="urn:microsoft.com/office/officeart/2005/8/layout/hierarchy1"/>
    <dgm:cxn modelId="{00B00F95-D0C1-46F2-AD5F-0D8445FCE9D6}" type="presParOf" srcId="{55358D7D-9328-471D-81F0-65C6BA1C7178}" destId="{D3542868-1D03-4E35-B06A-C3F19B5EC785}" srcOrd="2" destOrd="0" presId="urn:microsoft.com/office/officeart/2005/8/layout/hierarchy1"/>
    <dgm:cxn modelId="{EAA04EFE-FC9F-4879-8776-3DA649BD8FE8}" type="presParOf" srcId="{D3542868-1D03-4E35-B06A-C3F19B5EC785}" destId="{DAEB0253-464F-4B65-B26E-E30C6CB43786}" srcOrd="0" destOrd="0" presId="urn:microsoft.com/office/officeart/2005/8/layout/hierarchy1"/>
    <dgm:cxn modelId="{397DFE95-F0B8-44AA-A7A8-2A480FFD166D}" type="presParOf" srcId="{DAEB0253-464F-4B65-B26E-E30C6CB43786}" destId="{3A4CACB0-7E4F-44AA-9C58-7B1CC9A4192A}" srcOrd="0" destOrd="0" presId="urn:microsoft.com/office/officeart/2005/8/layout/hierarchy1"/>
    <dgm:cxn modelId="{E6933D31-9B22-47E9-AB98-D51103C58299}" type="presParOf" srcId="{DAEB0253-464F-4B65-B26E-E30C6CB43786}" destId="{56603094-A82C-4D3F-938D-C1BCBAFA9B0F}" srcOrd="1" destOrd="0" presId="urn:microsoft.com/office/officeart/2005/8/layout/hierarchy1"/>
    <dgm:cxn modelId="{BDA5016C-B896-42D5-95E7-16FD75AD1014}" type="presParOf" srcId="{D3542868-1D03-4E35-B06A-C3F19B5EC785}" destId="{07D3F250-EFD3-4638-BE62-40137137B04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B73EB84-AF2B-47DB-B1E8-C3052500295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BCC1525-9095-4FA4-8159-D2FFC7125375}">
      <dgm:prSet/>
      <dgm:spPr/>
      <dgm:t>
        <a:bodyPr/>
        <a:lstStyle/>
        <a:p>
          <a:r>
            <a:rPr lang="en-US"/>
            <a:t>Modifier is needed. </a:t>
          </a:r>
        </a:p>
      </dgm:t>
    </dgm:pt>
    <dgm:pt modelId="{2FF56C9F-44EC-488B-89C5-045084EC4583}" type="parTrans" cxnId="{5118F7B6-F88E-4C50-A114-481FB45BE9AA}">
      <dgm:prSet/>
      <dgm:spPr/>
      <dgm:t>
        <a:bodyPr/>
        <a:lstStyle/>
        <a:p>
          <a:endParaRPr lang="en-US"/>
        </a:p>
      </dgm:t>
    </dgm:pt>
    <dgm:pt modelId="{C8039011-D5D2-4BDD-AC4D-E6163263CBA6}" type="sibTrans" cxnId="{5118F7B6-F88E-4C50-A114-481FB45BE9AA}">
      <dgm:prSet/>
      <dgm:spPr/>
      <dgm:t>
        <a:bodyPr/>
        <a:lstStyle/>
        <a:p>
          <a:endParaRPr lang="en-US"/>
        </a:p>
      </dgm:t>
    </dgm:pt>
    <dgm:pt modelId="{74ADD970-B061-4108-9548-45EA472C3A8C}">
      <dgm:prSet/>
      <dgm:spPr/>
      <dgm:t>
        <a:bodyPr/>
        <a:lstStyle/>
        <a:p>
          <a:r>
            <a:rPr lang="en-US"/>
            <a:t>The code would change to 42145-53</a:t>
          </a:r>
        </a:p>
      </dgm:t>
    </dgm:pt>
    <dgm:pt modelId="{BE3D355A-44E0-4569-B022-780F084FAD6B}" type="parTrans" cxnId="{FC5DE618-8837-4BC3-9A22-987E8E61CE38}">
      <dgm:prSet/>
      <dgm:spPr/>
      <dgm:t>
        <a:bodyPr/>
        <a:lstStyle/>
        <a:p>
          <a:endParaRPr lang="en-US"/>
        </a:p>
      </dgm:t>
    </dgm:pt>
    <dgm:pt modelId="{DEA5D079-2C2D-4C9D-93B1-28C1F2C91413}" type="sibTrans" cxnId="{FC5DE618-8837-4BC3-9A22-987E8E61CE38}">
      <dgm:prSet/>
      <dgm:spPr/>
      <dgm:t>
        <a:bodyPr/>
        <a:lstStyle/>
        <a:p>
          <a:endParaRPr lang="en-US"/>
        </a:p>
      </dgm:t>
    </dgm:pt>
    <dgm:pt modelId="{3562E7D3-D95E-47F6-AED7-DC3994A21D22}">
      <dgm:prSet/>
      <dgm:spPr/>
      <dgm:t>
        <a:bodyPr/>
        <a:lstStyle/>
        <a:p>
          <a:r>
            <a:rPr lang="en-US"/>
            <a:t>No add-on code needed.</a:t>
          </a:r>
        </a:p>
      </dgm:t>
    </dgm:pt>
    <dgm:pt modelId="{75A6876F-3A2D-4C31-BCDF-BF85E6720432}" type="parTrans" cxnId="{5A3ABB61-49D2-4BC0-84FA-3C16A5E86088}">
      <dgm:prSet/>
      <dgm:spPr/>
      <dgm:t>
        <a:bodyPr/>
        <a:lstStyle/>
        <a:p>
          <a:endParaRPr lang="en-US"/>
        </a:p>
      </dgm:t>
    </dgm:pt>
    <dgm:pt modelId="{BF52496D-3EBA-464B-8D16-DA7C03A5B8C9}" type="sibTrans" cxnId="{5A3ABB61-49D2-4BC0-84FA-3C16A5E86088}">
      <dgm:prSet/>
      <dgm:spPr/>
      <dgm:t>
        <a:bodyPr/>
        <a:lstStyle/>
        <a:p>
          <a:endParaRPr lang="en-US"/>
        </a:p>
      </dgm:t>
    </dgm:pt>
    <dgm:pt modelId="{C8F05903-0DFF-449E-9884-1E290637C1E3}" type="pres">
      <dgm:prSet presAssocID="{5B73EB84-AF2B-47DB-B1E8-C3052500295A}" presName="linear" presStyleCnt="0">
        <dgm:presLayoutVars>
          <dgm:animLvl val="lvl"/>
          <dgm:resizeHandles val="exact"/>
        </dgm:presLayoutVars>
      </dgm:prSet>
      <dgm:spPr/>
    </dgm:pt>
    <dgm:pt modelId="{8074C738-51BB-4C22-AF03-A907FB013953}" type="pres">
      <dgm:prSet presAssocID="{FBCC1525-9095-4FA4-8159-D2FFC7125375}" presName="parentText" presStyleLbl="node1" presStyleIdx="0" presStyleCnt="3">
        <dgm:presLayoutVars>
          <dgm:chMax val="0"/>
          <dgm:bulletEnabled val="1"/>
        </dgm:presLayoutVars>
      </dgm:prSet>
      <dgm:spPr/>
    </dgm:pt>
    <dgm:pt modelId="{2B6F72C1-874A-4BA6-8938-3059A103EFC1}" type="pres">
      <dgm:prSet presAssocID="{C8039011-D5D2-4BDD-AC4D-E6163263CBA6}" presName="spacer" presStyleCnt="0"/>
      <dgm:spPr/>
    </dgm:pt>
    <dgm:pt modelId="{2D025E0C-45A7-42E4-BE69-FD6D49631F13}" type="pres">
      <dgm:prSet presAssocID="{74ADD970-B061-4108-9548-45EA472C3A8C}" presName="parentText" presStyleLbl="node1" presStyleIdx="1" presStyleCnt="3">
        <dgm:presLayoutVars>
          <dgm:chMax val="0"/>
          <dgm:bulletEnabled val="1"/>
        </dgm:presLayoutVars>
      </dgm:prSet>
      <dgm:spPr/>
    </dgm:pt>
    <dgm:pt modelId="{1ABCF01F-39A2-4E96-A55B-E634D000699E}" type="pres">
      <dgm:prSet presAssocID="{DEA5D079-2C2D-4C9D-93B1-28C1F2C91413}" presName="spacer" presStyleCnt="0"/>
      <dgm:spPr/>
    </dgm:pt>
    <dgm:pt modelId="{DF75AAC1-F909-4DE2-BD31-C2F8D40F88CC}" type="pres">
      <dgm:prSet presAssocID="{3562E7D3-D95E-47F6-AED7-DC3994A21D22}" presName="parentText" presStyleLbl="node1" presStyleIdx="2" presStyleCnt="3">
        <dgm:presLayoutVars>
          <dgm:chMax val="0"/>
          <dgm:bulletEnabled val="1"/>
        </dgm:presLayoutVars>
      </dgm:prSet>
      <dgm:spPr/>
    </dgm:pt>
  </dgm:ptLst>
  <dgm:cxnLst>
    <dgm:cxn modelId="{FC5DE618-8837-4BC3-9A22-987E8E61CE38}" srcId="{5B73EB84-AF2B-47DB-B1E8-C3052500295A}" destId="{74ADD970-B061-4108-9548-45EA472C3A8C}" srcOrd="1" destOrd="0" parTransId="{BE3D355A-44E0-4569-B022-780F084FAD6B}" sibTransId="{DEA5D079-2C2D-4C9D-93B1-28C1F2C91413}"/>
    <dgm:cxn modelId="{9DC9A130-35B1-442C-B416-F6F45B492DF1}" type="presOf" srcId="{5B73EB84-AF2B-47DB-B1E8-C3052500295A}" destId="{C8F05903-0DFF-449E-9884-1E290637C1E3}" srcOrd="0" destOrd="0" presId="urn:microsoft.com/office/officeart/2005/8/layout/vList2"/>
    <dgm:cxn modelId="{5A3ABB61-49D2-4BC0-84FA-3C16A5E86088}" srcId="{5B73EB84-AF2B-47DB-B1E8-C3052500295A}" destId="{3562E7D3-D95E-47F6-AED7-DC3994A21D22}" srcOrd="2" destOrd="0" parTransId="{75A6876F-3A2D-4C31-BCDF-BF85E6720432}" sibTransId="{BF52496D-3EBA-464B-8D16-DA7C03A5B8C9}"/>
    <dgm:cxn modelId="{5B6FB47D-CF5E-4B9C-9F64-9FE18539AC10}" type="presOf" srcId="{3562E7D3-D95E-47F6-AED7-DC3994A21D22}" destId="{DF75AAC1-F909-4DE2-BD31-C2F8D40F88CC}" srcOrd="0" destOrd="0" presId="urn:microsoft.com/office/officeart/2005/8/layout/vList2"/>
    <dgm:cxn modelId="{19C2D589-1B12-489D-9E23-C6777320603F}" type="presOf" srcId="{74ADD970-B061-4108-9548-45EA472C3A8C}" destId="{2D025E0C-45A7-42E4-BE69-FD6D49631F13}" srcOrd="0" destOrd="0" presId="urn:microsoft.com/office/officeart/2005/8/layout/vList2"/>
    <dgm:cxn modelId="{5118F7B6-F88E-4C50-A114-481FB45BE9AA}" srcId="{5B73EB84-AF2B-47DB-B1E8-C3052500295A}" destId="{FBCC1525-9095-4FA4-8159-D2FFC7125375}" srcOrd="0" destOrd="0" parTransId="{2FF56C9F-44EC-488B-89C5-045084EC4583}" sibTransId="{C8039011-D5D2-4BDD-AC4D-E6163263CBA6}"/>
    <dgm:cxn modelId="{928DCAC8-A53C-42C5-A2A2-81C642D9D882}" type="presOf" srcId="{FBCC1525-9095-4FA4-8159-D2FFC7125375}" destId="{8074C738-51BB-4C22-AF03-A907FB013953}" srcOrd="0" destOrd="0" presId="urn:microsoft.com/office/officeart/2005/8/layout/vList2"/>
    <dgm:cxn modelId="{9AE77B67-CAB9-4A18-8CB5-6A947CA5EA62}" type="presParOf" srcId="{C8F05903-0DFF-449E-9884-1E290637C1E3}" destId="{8074C738-51BB-4C22-AF03-A907FB013953}" srcOrd="0" destOrd="0" presId="urn:microsoft.com/office/officeart/2005/8/layout/vList2"/>
    <dgm:cxn modelId="{152D2997-4026-4F7B-8333-D897F59983CE}" type="presParOf" srcId="{C8F05903-0DFF-449E-9884-1E290637C1E3}" destId="{2B6F72C1-874A-4BA6-8938-3059A103EFC1}" srcOrd="1" destOrd="0" presId="urn:microsoft.com/office/officeart/2005/8/layout/vList2"/>
    <dgm:cxn modelId="{533FF17B-9F83-49F8-B7A7-9B4C6161728D}" type="presParOf" srcId="{C8F05903-0DFF-449E-9884-1E290637C1E3}" destId="{2D025E0C-45A7-42E4-BE69-FD6D49631F13}" srcOrd="2" destOrd="0" presId="urn:microsoft.com/office/officeart/2005/8/layout/vList2"/>
    <dgm:cxn modelId="{8D83A239-CE81-4BBE-95F0-68BE6F4F049C}" type="presParOf" srcId="{C8F05903-0DFF-449E-9884-1E290637C1E3}" destId="{1ABCF01F-39A2-4E96-A55B-E634D000699E}" srcOrd="3" destOrd="0" presId="urn:microsoft.com/office/officeart/2005/8/layout/vList2"/>
    <dgm:cxn modelId="{0CD053F7-772B-4C7A-AB1E-22B58725DC56}" type="presParOf" srcId="{C8F05903-0DFF-449E-9884-1E290637C1E3}" destId="{DF75AAC1-F909-4DE2-BD31-C2F8D40F88C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18D0A-3525-41D5-B448-9F4E69F60BD4}">
      <dsp:nvSpPr>
        <dsp:cNvPr id="0" name=""/>
        <dsp:cNvSpPr/>
      </dsp:nvSpPr>
      <dsp:spPr>
        <a:xfrm>
          <a:off x="0" y="524133"/>
          <a:ext cx="2918936" cy="185352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F7B900-C8B4-40D9-91E5-72DB6D482146}">
      <dsp:nvSpPr>
        <dsp:cNvPr id="0" name=""/>
        <dsp:cNvSpPr/>
      </dsp:nvSpPr>
      <dsp:spPr>
        <a:xfrm>
          <a:off x="324326" y="832243"/>
          <a:ext cx="2918936" cy="18535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CPT coding is used to describe and record services </a:t>
          </a:r>
        </a:p>
      </dsp:txBody>
      <dsp:txXfrm>
        <a:off x="378614" y="886531"/>
        <a:ext cx="2810360" cy="1744948"/>
      </dsp:txXfrm>
    </dsp:sp>
    <dsp:sp modelId="{488A7661-665D-4152-A450-8669225D688B}">
      <dsp:nvSpPr>
        <dsp:cNvPr id="0" name=""/>
        <dsp:cNvSpPr/>
      </dsp:nvSpPr>
      <dsp:spPr>
        <a:xfrm>
          <a:off x="3567588" y="524133"/>
          <a:ext cx="2918936" cy="185352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B3BA8E-9A7C-4BA4-B081-0E65ECE2392F}">
      <dsp:nvSpPr>
        <dsp:cNvPr id="0" name=""/>
        <dsp:cNvSpPr/>
      </dsp:nvSpPr>
      <dsp:spPr>
        <a:xfrm>
          <a:off x="3891915" y="832243"/>
          <a:ext cx="2918936" cy="18535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First step is identifying the procedure or service </a:t>
          </a:r>
        </a:p>
      </dsp:txBody>
      <dsp:txXfrm>
        <a:off x="3946203" y="886531"/>
        <a:ext cx="2810360" cy="1744948"/>
      </dsp:txXfrm>
    </dsp:sp>
    <dsp:sp modelId="{D5C0B55D-EA9D-427D-AE00-58D6F750532F}">
      <dsp:nvSpPr>
        <dsp:cNvPr id="0" name=""/>
        <dsp:cNvSpPr/>
      </dsp:nvSpPr>
      <dsp:spPr>
        <a:xfrm>
          <a:off x="7135177" y="524133"/>
          <a:ext cx="2918936" cy="185352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6BB755-F384-4E74-8846-BCF7E1349861}">
      <dsp:nvSpPr>
        <dsp:cNvPr id="0" name=""/>
        <dsp:cNvSpPr/>
      </dsp:nvSpPr>
      <dsp:spPr>
        <a:xfrm>
          <a:off x="7459503" y="832243"/>
          <a:ext cx="2918936" cy="18535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Second step is determining the appropriate CPT code</a:t>
          </a:r>
        </a:p>
      </dsp:txBody>
      <dsp:txXfrm>
        <a:off x="7513791" y="886531"/>
        <a:ext cx="2810360" cy="1744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F2CD70-0C46-49EF-99F3-CCFA346775F9}">
      <dsp:nvSpPr>
        <dsp:cNvPr id="0" name=""/>
        <dsp:cNvSpPr/>
      </dsp:nvSpPr>
      <dsp:spPr>
        <a:xfrm>
          <a:off x="0"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64E7A4-F462-4AC7-B35E-1833E87E019B}">
      <dsp:nvSpPr>
        <dsp:cNvPr id="0" name=""/>
        <dsp:cNvSpPr/>
      </dsp:nvSpPr>
      <dsp:spPr>
        <a:xfrm>
          <a:off x="328612"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Third step is review code guidelines and descriptions </a:t>
          </a:r>
        </a:p>
      </dsp:txBody>
      <dsp:txXfrm>
        <a:off x="383617" y="1447754"/>
        <a:ext cx="2847502" cy="1768010"/>
      </dsp:txXfrm>
    </dsp:sp>
    <dsp:sp modelId="{C0C75F94-7319-4507-B806-CF535E150325}">
      <dsp:nvSpPr>
        <dsp:cNvPr id="0" name=""/>
        <dsp:cNvSpPr/>
      </dsp:nvSpPr>
      <dsp:spPr>
        <a:xfrm>
          <a:off x="3614737"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49D3B1-5E5F-4BCC-A2F3-9AE6BC3B3EB9}">
      <dsp:nvSpPr>
        <dsp:cNvPr id="0" name=""/>
        <dsp:cNvSpPr/>
      </dsp:nvSpPr>
      <dsp:spPr>
        <a:xfrm>
          <a:off x="3943350"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Fourth step is assigning the code</a:t>
          </a:r>
        </a:p>
      </dsp:txBody>
      <dsp:txXfrm>
        <a:off x="3998355" y="1447754"/>
        <a:ext cx="2847502" cy="1768010"/>
      </dsp:txXfrm>
    </dsp:sp>
    <dsp:sp modelId="{6F49D73B-FA89-488E-B51F-F0BD54993ADA}">
      <dsp:nvSpPr>
        <dsp:cNvPr id="0" name=""/>
        <dsp:cNvSpPr/>
      </dsp:nvSpPr>
      <dsp:spPr>
        <a:xfrm>
          <a:off x="7229475"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01C3F8-88B9-4FAB-89BF-AAC0951C6211}">
      <dsp:nvSpPr>
        <dsp:cNvPr id="0" name=""/>
        <dsp:cNvSpPr/>
      </dsp:nvSpPr>
      <dsp:spPr>
        <a:xfrm>
          <a:off x="7558087"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Last step is verifying the code</a:t>
          </a:r>
        </a:p>
      </dsp:txBody>
      <dsp:txXfrm>
        <a:off x="7613092" y="1447754"/>
        <a:ext cx="2847502" cy="1768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B3768-EBC4-472E-91F3-02E3752845E8}">
      <dsp:nvSpPr>
        <dsp:cNvPr id="0" name=""/>
        <dsp:cNvSpPr/>
      </dsp:nvSpPr>
      <dsp:spPr>
        <a:xfrm>
          <a:off x="0" y="524133"/>
          <a:ext cx="2918936" cy="185352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0C5DE5-CAB9-4A8B-838C-E322E987689C}">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Add-on describes additional service or procedure offered. </a:t>
          </a:r>
        </a:p>
      </dsp:txBody>
      <dsp:txXfrm>
        <a:off x="378614" y="886531"/>
        <a:ext cx="2810360" cy="1744948"/>
      </dsp:txXfrm>
    </dsp:sp>
    <dsp:sp modelId="{40CBBA83-44C2-4DCC-9A32-EF4C9BF9D643}">
      <dsp:nvSpPr>
        <dsp:cNvPr id="0" name=""/>
        <dsp:cNvSpPr/>
      </dsp:nvSpPr>
      <dsp:spPr>
        <a:xfrm>
          <a:off x="3567588" y="524133"/>
          <a:ext cx="2918936" cy="185352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9467E-5358-427B-8524-3102E85C7D3F}">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The service or procedure must be provided the same time as primary service. </a:t>
          </a:r>
        </a:p>
      </dsp:txBody>
      <dsp:txXfrm>
        <a:off x="3946203" y="886531"/>
        <a:ext cx="2810360" cy="1744948"/>
      </dsp:txXfrm>
    </dsp:sp>
    <dsp:sp modelId="{B742ECDD-F720-490C-8BBD-B9D740C34501}">
      <dsp:nvSpPr>
        <dsp:cNvPr id="0" name=""/>
        <dsp:cNvSpPr/>
      </dsp:nvSpPr>
      <dsp:spPr>
        <a:xfrm>
          <a:off x="7135177" y="524133"/>
          <a:ext cx="2918936" cy="185352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18655F-C287-41E9-9C10-D64B83C4055F}">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Show the significant of the additional service. </a:t>
          </a:r>
        </a:p>
      </dsp:txBody>
      <dsp:txXfrm>
        <a:off x="7513791" y="886531"/>
        <a:ext cx="2810360" cy="1744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1BADD-FC7F-406C-ABDC-D738CA8A7E89}">
      <dsp:nvSpPr>
        <dsp:cNvPr id="0" name=""/>
        <dsp:cNvSpPr/>
      </dsp:nvSpPr>
      <dsp:spPr>
        <a:xfrm>
          <a:off x="0" y="3175"/>
          <a:ext cx="10378440" cy="15110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a:t>Emergecy patient</a:t>
          </a:r>
        </a:p>
      </dsp:txBody>
      <dsp:txXfrm>
        <a:off x="73764" y="76939"/>
        <a:ext cx="10230912" cy="1363527"/>
      </dsp:txXfrm>
    </dsp:sp>
    <dsp:sp modelId="{8CAAAD61-CDDF-4BB5-9D4B-067C274A82D6}">
      <dsp:nvSpPr>
        <dsp:cNvPr id="0" name=""/>
        <dsp:cNvSpPr/>
      </dsp:nvSpPr>
      <dsp:spPr>
        <a:xfrm>
          <a:off x="0" y="1695670"/>
          <a:ext cx="10378440" cy="151105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a:t>Pediatric patient</a:t>
          </a:r>
        </a:p>
      </dsp:txBody>
      <dsp:txXfrm>
        <a:off x="73764" y="1769434"/>
        <a:ext cx="10230912" cy="13635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E7488-748B-4601-A861-3C7F373F4804}">
      <dsp:nvSpPr>
        <dsp:cNvPr id="0" name=""/>
        <dsp:cNvSpPr/>
      </dsp:nvSpPr>
      <dsp:spPr>
        <a:xfrm>
          <a:off x="0" y="14929"/>
          <a:ext cx="4828172" cy="178763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Geriatric patient</a:t>
          </a:r>
        </a:p>
      </dsp:txBody>
      <dsp:txXfrm>
        <a:off x="87265" y="102194"/>
        <a:ext cx="4653642" cy="1613102"/>
      </dsp:txXfrm>
    </dsp:sp>
    <dsp:sp modelId="{BFD75252-1D37-45AD-BD96-398A4ABEAF8A}">
      <dsp:nvSpPr>
        <dsp:cNvPr id="0" name=""/>
        <dsp:cNvSpPr/>
      </dsp:nvSpPr>
      <dsp:spPr>
        <a:xfrm>
          <a:off x="0" y="1932161"/>
          <a:ext cx="4828172" cy="178763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Obstetric patient</a:t>
          </a:r>
        </a:p>
      </dsp:txBody>
      <dsp:txXfrm>
        <a:off x="87265" y="2019426"/>
        <a:ext cx="4653642" cy="1613102"/>
      </dsp:txXfrm>
    </dsp:sp>
    <dsp:sp modelId="{D071A0E4-3420-4A63-AF4B-BA328705EDD7}">
      <dsp:nvSpPr>
        <dsp:cNvPr id="0" name=""/>
        <dsp:cNvSpPr/>
      </dsp:nvSpPr>
      <dsp:spPr>
        <a:xfrm>
          <a:off x="0" y="3849393"/>
          <a:ext cx="4828172" cy="178763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Terminally ill patient</a:t>
          </a:r>
        </a:p>
      </dsp:txBody>
      <dsp:txXfrm>
        <a:off x="87265" y="3936658"/>
        <a:ext cx="4653642" cy="16131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7106B-8786-4F42-BED7-FA0E347D816C}">
      <dsp:nvSpPr>
        <dsp:cNvPr id="0" name=""/>
        <dsp:cNvSpPr/>
      </dsp:nvSpPr>
      <dsp:spPr>
        <a:xfrm>
          <a:off x="0" y="698772"/>
          <a:ext cx="3068550" cy="1948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476264-E35F-4C00-9508-26EA38A22BE1}">
      <dsp:nvSpPr>
        <dsp:cNvPr id="0" name=""/>
        <dsp:cNvSpPr/>
      </dsp:nvSpPr>
      <dsp:spPr>
        <a:xfrm>
          <a:off x="340950" y="1022674"/>
          <a:ext cx="3068550" cy="19485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The procedure is aborted uvulopalatopharyngoplasty.</a:t>
          </a:r>
        </a:p>
      </dsp:txBody>
      <dsp:txXfrm>
        <a:off x="398020" y="1079744"/>
        <a:ext cx="2954410" cy="1834389"/>
      </dsp:txXfrm>
    </dsp:sp>
    <dsp:sp modelId="{47BDCF9C-E1AF-4FA2-BE69-A5F7AB0316C9}">
      <dsp:nvSpPr>
        <dsp:cNvPr id="0" name=""/>
        <dsp:cNvSpPr/>
      </dsp:nvSpPr>
      <dsp:spPr>
        <a:xfrm>
          <a:off x="3750450" y="698772"/>
          <a:ext cx="3068550" cy="1948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777E50-D5F3-432B-A66D-23A7BF4A0232}">
      <dsp:nvSpPr>
        <dsp:cNvPr id="0" name=""/>
        <dsp:cNvSpPr/>
      </dsp:nvSpPr>
      <dsp:spPr>
        <a:xfrm>
          <a:off x="4091400" y="1022674"/>
          <a:ext cx="3068550" cy="19485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Occurred in the operating room.</a:t>
          </a:r>
        </a:p>
      </dsp:txBody>
      <dsp:txXfrm>
        <a:off x="4148470" y="1079744"/>
        <a:ext cx="2954410" cy="1834389"/>
      </dsp:txXfrm>
    </dsp:sp>
    <dsp:sp modelId="{3A4CACB0-7E4F-44AA-9C58-7B1CC9A4192A}">
      <dsp:nvSpPr>
        <dsp:cNvPr id="0" name=""/>
        <dsp:cNvSpPr/>
      </dsp:nvSpPr>
      <dsp:spPr>
        <a:xfrm>
          <a:off x="7500901" y="698772"/>
          <a:ext cx="3068550" cy="1948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603094-A82C-4D3F-938D-C1BCBAFA9B0F}">
      <dsp:nvSpPr>
        <dsp:cNvPr id="0" name=""/>
        <dsp:cNvSpPr/>
      </dsp:nvSpPr>
      <dsp:spPr>
        <a:xfrm>
          <a:off x="7841851" y="1022674"/>
          <a:ext cx="3068550" cy="194852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No CPT code  </a:t>
          </a:r>
        </a:p>
      </dsp:txBody>
      <dsp:txXfrm>
        <a:off x="7898921" y="1079744"/>
        <a:ext cx="2954410" cy="1834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4C738-51BB-4C22-AF03-A907FB013953}">
      <dsp:nvSpPr>
        <dsp:cNvPr id="0" name=""/>
        <dsp:cNvSpPr/>
      </dsp:nvSpPr>
      <dsp:spPr>
        <a:xfrm>
          <a:off x="0" y="11793"/>
          <a:ext cx="10378440" cy="98338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Modifier is needed. </a:t>
          </a:r>
        </a:p>
      </dsp:txBody>
      <dsp:txXfrm>
        <a:off x="48005" y="59798"/>
        <a:ext cx="10282430" cy="887374"/>
      </dsp:txXfrm>
    </dsp:sp>
    <dsp:sp modelId="{2D025E0C-45A7-42E4-BE69-FD6D49631F13}">
      <dsp:nvSpPr>
        <dsp:cNvPr id="0" name=""/>
        <dsp:cNvSpPr/>
      </dsp:nvSpPr>
      <dsp:spPr>
        <a:xfrm>
          <a:off x="0" y="1113258"/>
          <a:ext cx="10378440" cy="983384"/>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The code would change to 42145-53</a:t>
          </a:r>
        </a:p>
      </dsp:txBody>
      <dsp:txXfrm>
        <a:off x="48005" y="1161263"/>
        <a:ext cx="10282430" cy="887374"/>
      </dsp:txXfrm>
    </dsp:sp>
    <dsp:sp modelId="{DF75AAC1-F909-4DE2-BD31-C2F8D40F88CC}">
      <dsp:nvSpPr>
        <dsp:cNvPr id="0" name=""/>
        <dsp:cNvSpPr/>
      </dsp:nvSpPr>
      <dsp:spPr>
        <a:xfrm>
          <a:off x="0" y="2214723"/>
          <a:ext cx="10378440" cy="98338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No add-on code needed.</a:t>
          </a:r>
        </a:p>
      </dsp:txBody>
      <dsp:txXfrm>
        <a:off x="48005" y="2262728"/>
        <a:ext cx="10282430" cy="8873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E32B0-4AE8-4EC0-BA13-A88F1971CA86}" type="datetimeFigureOut">
              <a:t>4/17/2023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6DA8BF-2431-4B27-A626-761EB6D506EE}" type="slidenum">
              <a:t>‹#›</a:t>
            </a:fld>
            <a:endParaRPr lang="en-US"/>
          </a:p>
        </p:txBody>
      </p:sp>
    </p:spTree>
    <p:extLst>
      <p:ext uri="{BB962C8B-B14F-4D97-AF65-F5344CB8AC3E}">
        <p14:creationId xmlns:p14="http://schemas.microsoft.com/office/powerpoint/2010/main" val="3617260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CPT coding is a system used by healthcare professionals to describe and record medical services and procedures they have offered a patient. Coding is done in five main steps. The first step is identifying the procedure or service performed (American Medical Association, 2021). The healthcare professional should identify the procedure or service the patient receives in the first step. The second step is determining the appropriate CPT code for the procedure of service. There are a thousand codes to select from to describe the service or procedure performed.</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a:t>
            </a:fld>
            <a:endParaRPr lang="en-US"/>
          </a:p>
        </p:txBody>
      </p:sp>
    </p:spTree>
    <p:extLst>
      <p:ext uri="{BB962C8B-B14F-4D97-AF65-F5344CB8AC3E}">
        <p14:creationId xmlns:p14="http://schemas.microsoft.com/office/powerpoint/2010/main" val="3093541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start coding, I need data on preoperative diagnosis. Patient has been diagnosed with morbid obesity. I also need data on planned procedure (AMA, 2021). She is scheduled to undergo open Roux-en-Y gastric bypass and removal of gastric band. I also need data for reason for cancelation. She has several of the lesions fell on the incision line, skin infection, and a large midline abdominal wall defect.</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11</a:t>
            </a:fld>
            <a:endParaRPr lang="en-US"/>
          </a:p>
        </p:txBody>
      </p:sp>
    </p:spTree>
    <p:extLst>
      <p:ext uri="{BB962C8B-B14F-4D97-AF65-F5344CB8AC3E}">
        <p14:creationId xmlns:p14="http://schemas.microsoft.com/office/powerpoint/2010/main" val="3734759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planned procedure includes the conduction of an open Roux-en-Y gastric bypass and the removal of the patient's gastric band. The procedure can occur both in the operating room. The operation was canceled due to various reasons, therefore, the healthcare professional cannot assign any CPT code. The procedure was not performed. As a result, the procedure can be documented once the patient’s health improves.</a:t>
            </a:r>
          </a:p>
        </p:txBody>
      </p:sp>
      <p:sp>
        <p:nvSpPr>
          <p:cNvPr id="4" name="Slide Number Placeholder 3"/>
          <p:cNvSpPr>
            <a:spLocks noGrp="1"/>
          </p:cNvSpPr>
          <p:nvPr>
            <p:ph type="sldNum" sz="quarter" idx="5"/>
          </p:nvPr>
        </p:nvSpPr>
        <p:spPr/>
        <p:txBody>
          <a:bodyPr/>
          <a:lstStyle/>
          <a:p>
            <a:fld id="{5A6DA8BF-2431-4B27-A626-761EB6D506EE}" type="slidenum">
              <a:t>12</a:t>
            </a:fld>
            <a:endParaRPr lang="en-US"/>
          </a:p>
        </p:txBody>
      </p:sp>
    </p:spTree>
    <p:extLst>
      <p:ext uri="{BB962C8B-B14F-4D97-AF65-F5344CB8AC3E}">
        <p14:creationId xmlns:p14="http://schemas.microsoft.com/office/powerpoint/2010/main" val="919320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provided data, the case does not need an add-on code or a modifier code because the procedure was canceled before the patient underwent it. The add-ons codes and modifiers might be needed if the procedure is rescheduled (CMS, 2021). As a result, the case does not need any code because the patient did not receive any service.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13</a:t>
            </a:fld>
            <a:endParaRPr lang="en-US"/>
          </a:p>
        </p:txBody>
      </p:sp>
    </p:spTree>
    <p:extLst>
      <p:ext uri="{BB962C8B-B14F-4D97-AF65-F5344CB8AC3E}">
        <p14:creationId xmlns:p14="http://schemas.microsoft.com/office/powerpoint/2010/main" val="334224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need the following information for me to accurately code the case. The first information is clinical diagnosis (American Health Information Management Association , 2016). Clinical diagnosis will help me understand the procedure or service the patient will need. The clinical diagnosis is obstructive sleep apnea.  The second data is planned procedure. The planned procedure for the patient in the case is </a:t>
            </a:r>
            <a:r>
              <a:rPr lang="en-US" dirty="0" err="1"/>
              <a:t>uvulopalatopharyngoplasty</a:t>
            </a:r>
            <a:r>
              <a:rPr lang="en-US" dirty="0"/>
              <a:t>.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14</a:t>
            </a:fld>
            <a:endParaRPr lang="en-US"/>
          </a:p>
        </p:txBody>
      </p:sp>
    </p:spTree>
    <p:extLst>
      <p:ext uri="{BB962C8B-B14F-4D97-AF65-F5344CB8AC3E}">
        <p14:creationId xmlns:p14="http://schemas.microsoft.com/office/powerpoint/2010/main" val="404157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information is reason for abortion. The reason why the patient needs to abort is because she has multiple unsuccessful attempts at oral intubation and difficulty in visualizing the larynx, leading to significant gaging and coughing by the patient (American Health Information Management Association, 2016). Another information is postoperative diagnosis the post-operative diagnosis is obstructive sleep apnea. The last information is complications. No complications.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15</a:t>
            </a:fld>
            <a:endParaRPr lang="en-US"/>
          </a:p>
        </p:txBody>
      </p:sp>
    </p:spTree>
    <p:extLst>
      <p:ext uri="{BB962C8B-B14F-4D97-AF65-F5344CB8AC3E}">
        <p14:creationId xmlns:p14="http://schemas.microsoft.com/office/powerpoint/2010/main" val="3715973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provided data, the completed procedure was aborted </a:t>
            </a:r>
            <a:r>
              <a:rPr lang="en-US" dirty="0" err="1"/>
              <a:t>uvulopalatopharyngoplasty</a:t>
            </a:r>
            <a:r>
              <a:rPr lang="en-US" dirty="0"/>
              <a:t> because she had difficulty with fiberoptic oral intubation. The procedure was performed in the operating room. The CPT code for the procedure would be CPT code 42145 (AMA, 2021). However, CPT code should not be assigned since the procedure was aborted. Instead, reason for abortion should be stated. </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16</a:t>
            </a:fld>
            <a:endParaRPr lang="en-US"/>
          </a:p>
        </p:txBody>
      </p:sp>
    </p:spTree>
    <p:extLst>
      <p:ext uri="{BB962C8B-B14F-4D97-AF65-F5344CB8AC3E}">
        <p14:creationId xmlns:p14="http://schemas.microsoft.com/office/powerpoint/2010/main" val="2370867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modifier is needed to show the reason for changing the planed procedure. The healthcare professional will use modifier 53 (discontinued procedure) to show that the plan was discounted. Therefore, the CPT code 42145 would be modified to 42145-53 showing that the procedure was stopped (CMS, 2021). An add-on is not needed in this case.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17</a:t>
            </a:fld>
            <a:endParaRPr lang="en-US"/>
          </a:p>
        </p:txBody>
      </p:sp>
    </p:spTree>
    <p:extLst>
      <p:ext uri="{BB962C8B-B14F-4D97-AF65-F5344CB8AC3E}">
        <p14:creationId xmlns:p14="http://schemas.microsoft.com/office/powerpoint/2010/main" val="26725869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CPT codes are codes used by health professionals in medical billing to describe services and procedures. The code used should depend on the services and procedures the patient receive. Needed procedures and services, diagnosis, and any other data should be considered when assigning codes. In case the patient receive extra service or procedure, modifier and add-on codes should be used to describe them.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18</a:t>
            </a:fld>
            <a:endParaRPr lang="en-US"/>
          </a:p>
        </p:txBody>
      </p:sp>
    </p:spTree>
    <p:extLst>
      <p:ext uri="{BB962C8B-B14F-4D97-AF65-F5344CB8AC3E}">
        <p14:creationId xmlns:p14="http://schemas.microsoft.com/office/powerpoint/2010/main" val="209781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step is reviewing the guidelines and descriptions for the code. It is vital for the professional to understand the guidelines and descriptions for the codes before assigning them (AMA, 2021). The fourth step is assigning the code. Once, a professional has reviewed and selected a code, it should be assigned the procedure. Lastly, the code should be verified to ensure it is accurate.</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2</a:t>
            </a:fld>
            <a:endParaRPr lang="en-US"/>
          </a:p>
        </p:txBody>
      </p:sp>
    </p:spTree>
    <p:extLst>
      <p:ext uri="{BB962C8B-B14F-4D97-AF65-F5344CB8AC3E}">
        <p14:creationId xmlns:p14="http://schemas.microsoft.com/office/powerpoint/2010/main" val="3985536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Modifiers are two-digit codes used by healthcare professionals in medical billing to provide more data about the procedure or service the patient has been provided (Centers for Medicare &amp; Medicaid Services, 2021). The codes are added to Healthcare Common Procedure Coding System (HCPCS) and CPT codes to provide more information about the circumstance of the procedure or service (CMC, 2021).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3</a:t>
            </a:fld>
            <a:endParaRPr lang="en-US"/>
          </a:p>
        </p:txBody>
      </p:sp>
    </p:spTree>
    <p:extLst>
      <p:ext uri="{BB962C8B-B14F-4D97-AF65-F5344CB8AC3E}">
        <p14:creationId xmlns:p14="http://schemas.microsoft.com/office/powerpoint/2010/main" val="215234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Modifiers are used when more services are provided apart from the one the patient was scheduled to receive. An example of a modifier is modifier -25. Modifier-25 is used by the same nurse or physician to show that a different service or procedure apart the one the patient requested has been performed (CMS, 2021). For instance, if a patient needs to undergo a colonoscopy, the service will be coded as (colposcopy (CPT code 45378): $1,000). However, if the patient shares additional symptoms, the evaluation and management done apart from colonoscopy will be coded as E/M (CPT code 99213-25): $150).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4</a:t>
            </a:fld>
            <a:endParaRPr lang="en-US"/>
          </a:p>
        </p:txBody>
      </p:sp>
    </p:spTree>
    <p:extLst>
      <p:ext uri="{BB962C8B-B14F-4D97-AF65-F5344CB8AC3E}">
        <p14:creationId xmlns:p14="http://schemas.microsoft.com/office/powerpoint/2010/main" val="1017148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Add-on codes are type of CPT codes used by healthcare professionals to describe additional services and procedure that are provided during the same session as a primary service or procedure (CMS, 2021). These codes must be reported together with the primary service or procedure code using add-ons. The codes show that the additional service or procedure was integral. However, they are not reported separately (AMA, 2021).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5</a:t>
            </a:fld>
            <a:endParaRPr lang="en-US"/>
          </a:p>
        </p:txBody>
      </p:sp>
    </p:spTree>
    <p:extLst>
      <p:ext uri="{BB962C8B-B14F-4D97-AF65-F5344CB8AC3E}">
        <p14:creationId xmlns:p14="http://schemas.microsoft.com/office/powerpoint/2010/main" val="3229569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two examples can show how add-on codes are used. For instance, healthcare professional can use CPT code 23472 to describe a repair of a shoulder rotator cuff tear as a primary procedure. However, if the patient also receives a biceps tenodesis, the procedure will not be reported separately. Instead, the professional will use add-on code 23430 to record the additional procedure. Another example if spinal puncture is the primary procedure, the CPT code would be 69990. However, if a fluoroscopic guidance is also performed, an add-on code 77003 would be used to indicate the additional procedure.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6</a:t>
            </a:fld>
            <a:endParaRPr lang="en-US"/>
          </a:p>
        </p:txBody>
      </p:sp>
    </p:spTree>
    <p:extLst>
      <p:ext uri="{BB962C8B-B14F-4D97-AF65-F5344CB8AC3E}">
        <p14:creationId xmlns:p14="http://schemas.microsoft.com/office/powerpoint/2010/main" val="3836024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type of patient is inpatient. An inpatient patient is a type of patient who comes to the health facility and is admitted for further monitoring and treatment (Ramakrishna et al., 2020). The inpatient patient may need further complex and detailed treatment and that is why they are not released to go home. The second type of patient is outpatient. This patient is a type of patient who receives care at the facility and is released since they do not need an overnight stay (Ramakrishna et al., 2020). The patient might be asked to come for follow-up care.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8</a:t>
            </a:fld>
            <a:endParaRPr lang="en-US"/>
          </a:p>
        </p:txBody>
      </p:sp>
    </p:spTree>
    <p:extLst>
      <p:ext uri="{BB962C8B-B14F-4D97-AF65-F5344CB8AC3E}">
        <p14:creationId xmlns:p14="http://schemas.microsoft.com/office/powerpoint/2010/main" val="1460469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type of a patient is emergency care patient. This type of a patient is the one who needs immediate medical attention because they are experiencing life-threatening injury or severe illness. This type of patient often arrive at the facility by ambulance or through emergency department. The fourth type of patient is pediatric patient. This type of patient is a patient below the age of 18 years.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9</a:t>
            </a:fld>
            <a:endParaRPr lang="en-US"/>
          </a:p>
        </p:txBody>
      </p:sp>
    </p:spTree>
    <p:extLst>
      <p:ext uri="{BB962C8B-B14F-4D97-AF65-F5344CB8AC3E}">
        <p14:creationId xmlns:p14="http://schemas.microsoft.com/office/powerpoint/2010/main" val="1986191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fifth type of patient is a geriatric patient. This patient is one is above the age of 65 years and needs medical care. The sixth type of patient is obstetric patient. These are pregnant women who need care. The last type of patient is a terminally ill patient. These patient have been diagnosed with terminal illness and need end of life care. </a:t>
            </a:r>
          </a:p>
          <a:p>
            <a:endParaRPr lang="en-US" dirty="0">
              <a:cs typeface="Calibri"/>
            </a:endParaRPr>
          </a:p>
        </p:txBody>
      </p:sp>
      <p:sp>
        <p:nvSpPr>
          <p:cNvPr id="4" name="Slide Number Placeholder 3"/>
          <p:cNvSpPr>
            <a:spLocks noGrp="1"/>
          </p:cNvSpPr>
          <p:nvPr>
            <p:ph type="sldNum" sz="quarter" idx="5"/>
          </p:nvPr>
        </p:nvSpPr>
        <p:spPr/>
        <p:txBody>
          <a:bodyPr/>
          <a:lstStyle/>
          <a:p>
            <a:fld id="{5A6DA8BF-2431-4B27-A626-761EB6D506EE}" type="slidenum">
              <a:t>10</a:t>
            </a:fld>
            <a:endParaRPr lang="en-US"/>
          </a:p>
        </p:txBody>
      </p:sp>
    </p:spTree>
    <p:extLst>
      <p:ext uri="{BB962C8B-B14F-4D97-AF65-F5344CB8AC3E}">
        <p14:creationId xmlns:p14="http://schemas.microsoft.com/office/powerpoint/2010/main" val="2231233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www.picpedia.org/chalkboard/d/diagnosis.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link.springer.com/article/10.1007/s11060-020-03488-7" TargetMode="External"/><Relationship Id="rId2" Type="http://schemas.openxmlformats.org/officeDocument/2006/relationships/hyperlink" Target="https://www.cms.gov/Regulations-and-Guidance/Guidance/Manuals/Downloads/clm104c1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www.picpedia.org/chalkboard/m/medical-billing.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0" name="Rectangle 9">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55DDAD5-C444-CB8B-7BC3-C5259D98E1C8}"/>
              </a:ext>
            </a:extLst>
          </p:cNvPr>
          <p:cNvSpPr txBox="1"/>
          <p:nvPr/>
        </p:nvSpPr>
        <p:spPr>
          <a:xfrm>
            <a:off x="764905" y="3059584"/>
            <a:ext cx="10143668" cy="3435531"/>
          </a:xfrm>
          <a:prstGeom prst="rect">
            <a:avLst/>
          </a:prstGeom>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r>
              <a:rPr lang="en-US" sz="3600" b="1" dirty="0"/>
              <a:t>Current Procedural Terminology (CPT) Coding</a:t>
            </a:r>
            <a:r>
              <a:rPr lang="en-US" sz="3600" dirty="0"/>
              <a:t>​</a:t>
            </a:r>
            <a:endParaRPr lang="en-US" sz="3600">
              <a:cs typeface="Calibri" panose="020F0502020204030204"/>
            </a:endParaRPr>
          </a:p>
          <a:p>
            <a:pPr algn="ctr">
              <a:lnSpc>
                <a:spcPct val="90000"/>
              </a:lnSpc>
              <a:spcAft>
                <a:spcPts val="600"/>
              </a:spcAft>
            </a:pPr>
            <a:endParaRPr lang="en-US" sz="3600" dirty="0"/>
          </a:p>
          <a:p>
            <a:pPr algn="ctr">
              <a:lnSpc>
                <a:spcPct val="90000"/>
              </a:lnSpc>
              <a:spcAft>
                <a:spcPts val="600"/>
              </a:spcAft>
            </a:pPr>
            <a:r>
              <a:rPr lang="en-US" sz="3600" dirty="0"/>
              <a:t>Student </a:t>
            </a:r>
            <a:endParaRPr lang="en-US" sz="3600" dirty="0">
              <a:cs typeface="Calibri" panose="020F0502020204030204"/>
            </a:endParaRPr>
          </a:p>
          <a:p>
            <a:pPr algn="ctr">
              <a:lnSpc>
                <a:spcPct val="90000"/>
              </a:lnSpc>
              <a:spcAft>
                <a:spcPts val="600"/>
              </a:spcAft>
            </a:pPr>
            <a:r>
              <a:rPr lang="en-US" sz="3600" dirty="0"/>
              <a:t>Course</a:t>
            </a:r>
            <a:endParaRPr lang="en-US" sz="3600">
              <a:cs typeface="Calibri" panose="020F0502020204030204"/>
            </a:endParaRPr>
          </a:p>
          <a:p>
            <a:pPr algn="ctr">
              <a:lnSpc>
                <a:spcPct val="90000"/>
              </a:lnSpc>
              <a:spcAft>
                <a:spcPts val="600"/>
              </a:spcAft>
            </a:pPr>
            <a:r>
              <a:rPr lang="en-US" sz="3600" dirty="0"/>
              <a:t>Institution </a:t>
            </a:r>
            <a:endParaRPr lang="en-US" sz="3600">
              <a:cs typeface="Calibri" panose="020F0502020204030204"/>
            </a:endParaRPr>
          </a:p>
          <a:p>
            <a:pPr algn="ctr">
              <a:lnSpc>
                <a:spcPct val="90000"/>
              </a:lnSpc>
              <a:spcAft>
                <a:spcPts val="600"/>
              </a:spcAft>
            </a:pPr>
            <a:r>
              <a:rPr lang="en-US" sz="3600" dirty="0"/>
              <a:t>Professor</a:t>
            </a:r>
            <a:endParaRPr lang="en-US" sz="3600">
              <a:cs typeface="Calibri" panose="020F0502020204030204"/>
            </a:endParaRPr>
          </a:p>
          <a:p>
            <a:pPr algn="ctr">
              <a:lnSpc>
                <a:spcPct val="90000"/>
              </a:lnSpc>
              <a:spcAft>
                <a:spcPts val="600"/>
              </a:spcAft>
            </a:pPr>
            <a:r>
              <a:rPr lang="en-US" sz="3600" dirty="0"/>
              <a:t>Date</a:t>
            </a:r>
            <a:endParaRPr lang="en-US" sz="3600" dirty="0">
              <a:cs typeface="Calibri" panose="020F0502020204030204"/>
            </a:endParaRPr>
          </a:p>
          <a:p>
            <a:pPr indent="-228600">
              <a:lnSpc>
                <a:spcPct val="90000"/>
              </a:lnSpc>
              <a:spcAft>
                <a:spcPts val="600"/>
              </a:spcAft>
              <a:buFont typeface="Arial" panose="020B0604020202020204" pitchFamily="34" charset="0"/>
              <a:buChar char="•"/>
            </a:pPr>
            <a:endParaRPr lang="en-US" sz="2400"/>
          </a:p>
          <a:p>
            <a:pPr indent="-228600">
              <a:lnSpc>
                <a:spcPct val="90000"/>
              </a:lnSpc>
              <a:spcAft>
                <a:spcPts val="600"/>
              </a:spcAft>
              <a:buFont typeface="Arial" panose="020B0604020202020204" pitchFamily="34" charset="0"/>
              <a:buChar char="•"/>
            </a:pPr>
            <a:endParaRPr lang="en-US" sz="2400"/>
          </a:p>
        </p:txBody>
      </p:sp>
    </p:spTree>
    <p:extLst>
      <p:ext uri="{BB962C8B-B14F-4D97-AF65-F5344CB8AC3E}">
        <p14:creationId xmlns:p14="http://schemas.microsoft.com/office/powerpoint/2010/main" val="1634284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FF6209-51EE-9379-9133-601C3C0A92C2}"/>
              </a:ext>
            </a:extLst>
          </p:cNvPr>
          <p:cNvSpPr>
            <a:spLocks noGrp="1"/>
          </p:cNvSpPr>
          <p:nvPr>
            <p:ph type="title"/>
          </p:nvPr>
        </p:nvSpPr>
        <p:spPr>
          <a:xfrm>
            <a:off x="1043631" y="809898"/>
            <a:ext cx="10173010" cy="1554480"/>
          </a:xfrm>
        </p:spPr>
        <p:txBody>
          <a:bodyPr anchor="ctr">
            <a:normAutofit/>
          </a:bodyPr>
          <a:lstStyle/>
          <a:p>
            <a:r>
              <a:rPr lang="en-US" sz="4800" b="1">
                <a:cs typeface="Calibri Light"/>
              </a:rPr>
              <a:t>Types of Patients Cont.</a:t>
            </a:r>
            <a:endParaRPr lang="en-US" sz="4800">
              <a:cs typeface="Calibri Light"/>
            </a:endParaRP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064A178-A178-0771-CA74-502B92A28E36}"/>
              </a:ext>
            </a:extLst>
          </p:cNvPr>
          <p:cNvGraphicFramePr>
            <a:graphicFrameLocks noGrp="1"/>
          </p:cNvGraphicFramePr>
          <p:nvPr>
            <p:ph idx="1"/>
            <p:extLst>
              <p:ext uri="{D42A27DB-BD31-4B8C-83A1-F6EECF244321}">
                <p14:modId xmlns:p14="http://schemas.microsoft.com/office/powerpoint/2010/main" val="4048224499"/>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463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8DF67618-B87B-4195-8E24-3B126F79F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64960379-9FF9-400A-A8A8-F5AB633FD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2C491629-AE25-486B-9B22-2CE4EE8F7E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218159" cy="6858000"/>
            <a:chOff x="651279" y="598259"/>
            <a:chExt cx="10889442" cy="5680742"/>
          </a:xfrm>
        </p:grpSpPr>
        <p:sp>
          <p:nvSpPr>
            <p:cNvPr id="14" name="Color">
              <a:extLst>
                <a:ext uri="{FF2B5EF4-FFF2-40B4-BE49-F238E27FC236}">
                  <a16:creationId xmlns:a16="http://schemas.microsoft.com/office/drawing/2014/main" id="{590EB173-7DC2-4BE8-BC08-19BC09DBD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0731E2C9-2CF0-48B4-9CEA-35B2199AF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563E6F9F-B924-A891-F2BE-8417366E82C6}"/>
              </a:ext>
            </a:extLst>
          </p:cNvPr>
          <p:cNvSpPr>
            <a:spLocks noGrp="1"/>
          </p:cNvSpPr>
          <p:nvPr>
            <p:ph type="title"/>
          </p:nvPr>
        </p:nvSpPr>
        <p:spPr>
          <a:xfrm>
            <a:off x="786385" y="841248"/>
            <a:ext cx="5129600" cy="5340097"/>
          </a:xfrm>
        </p:spPr>
        <p:txBody>
          <a:bodyPr anchor="ctr">
            <a:normAutofit/>
          </a:bodyPr>
          <a:lstStyle/>
          <a:p>
            <a:r>
              <a:rPr lang="en-US" sz="4800" b="1">
                <a:solidFill>
                  <a:schemeClr val="bg1"/>
                </a:solidFill>
                <a:cs typeface="Calibri Light"/>
              </a:rPr>
              <a:t>Types of Patients Cont.</a:t>
            </a:r>
            <a:endParaRPr lang="en-US" sz="4800">
              <a:solidFill>
                <a:schemeClr val="bg1"/>
              </a:solidFill>
              <a:cs typeface="Calibri Light"/>
            </a:endParaRPr>
          </a:p>
        </p:txBody>
      </p:sp>
      <p:graphicFrame>
        <p:nvGraphicFramePr>
          <p:cNvPr id="5" name="Content Placeholder 2">
            <a:extLst>
              <a:ext uri="{FF2B5EF4-FFF2-40B4-BE49-F238E27FC236}">
                <a16:creationId xmlns:a16="http://schemas.microsoft.com/office/drawing/2014/main" id="{0C5BA8B9-DF18-55FC-6F86-059BA7CF5AE0}"/>
              </a:ext>
            </a:extLst>
          </p:cNvPr>
          <p:cNvGraphicFramePr>
            <a:graphicFrameLocks noGrp="1"/>
          </p:cNvGraphicFramePr>
          <p:nvPr>
            <p:ph idx="1"/>
            <p:extLst>
              <p:ext uri="{D42A27DB-BD31-4B8C-83A1-F6EECF244321}">
                <p14:modId xmlns:p14="http://schemas.microsoft.com/office/powerpoint/2010/main" val="1720588007"/>
              </p:ext>
            </p:extLst>
          </p:nvPr>
        </p:nvGraphicFramePr>
        <p:xfrm>
          <a:off x="6525628" y="529388"/>
          <a:ext cx="4828172" cy="56519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602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B338E3-02FB-B15A-138B-0EA77652111C}"/>
              </a:ext>
            </a:extLst>
          </p:cNvPr>
          <p:cNvSpPr>
            <a:spLocks noGrp="1"/>
          </p:cNvSpPr>
          <p:nvPr>
            <p:ph type="title"/>
          </p:nvPr>
        </p:nvSpPr>
        <p:spPr>
          <a:xfrm>
            <a:off x="645064" y="525982"/>
            <a:ext cx="4282983" cy="1200361"/>
          </a:xfrm>
        </p:spPr>
        <p:txBody>
          <a:bodyPr anchor="b">
            <a:normAutofit/>
          </a:bodyPr>
          <a:lstStyle/>
          <a:p>
            <a:r>
              <a:rPr lang="en-US" sz="3600" b="1">
                <a:cs typeface="Calibri Light"/>
              </a:rPr>
              <a:t>Case Study One: Summary</a:t>
            </a:r>
          </a:p>
        </p:txBody>
      </p:sp>
      <p:sp>
        <p:nvSpPr>
          <p:cNvPr id="12" name="Rectangle 11">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971FA9-8278-E2A3-5B5A-87EF66172479}"/>
              </a:ext>
            </a:extLst>
          </p:cNvPr>
          <p:cNvSpPr>
            <a:spLocks noGrp="1"/>
          </p:cNvSpPr>
          <p:nvPr>
            <p:ph idx="1"/>
          </p:nvPr>
        </p:nvSpPr>
        <p:spPr>
          <a:xfrm>
            <a:off x="645066" y="2031101"/>
            <a:ext cx="4282984" cy="3511943"/>
          </a:xfrm>
        </p:spPr>
        <p:txBody>
          <a:bodyPr vert="horz" lIns="91440" tIns="45720" rIns="91440" bIns="45720" rtlCol="0" anchor="ctr">
            <a:normAutofit/>
          </a:bodyPr>
          <a:lstStyle/>
          <a:p>
            <a:pPr marL="0" indent="0">
              <a:buNone/>
            </a:pPr>
            <a:r>
              <a:rPr lang="en-US" dirty="0">
                <a:cs typeface="Calibri"/>
              </a:rPr>
              <a:t>Information I need include; </a:t>
            </a:r>
            <a:endParaRPr lang="en-US">
              <a:cs typeface="Calibri"/>
            </a:endParaRPr>
          </a:p>
          <a:p>
            <a:pPr lvl="2"/>
            <a:r>
              <a:rPr lang="en-US" sz="2800" dirty="0">
                <a:latin typeface="Times New Roman"/>
                <a:cs typeface="Times New Roman"/>
              </a:rPr>
              <a:t>Preoperative diagnosis </a:t>
            </a:r>
            <a:endParaRPr lang="en-US" sz="2800">
              <a:cs typeface="Calibri" panose="020F0502020204030204"/>
            </a:endParaRPr>
          </a:p>
          <a:p>
            <a:pPr lvl="2"/>
            <a:r>
              <a:rPr lang="en-US" sz="2800" dirty="0">
                <a:latin typeface="Times New Roman"/>
                <a:cs typeface="Times New Roman"/>
              </a:rPr>
              <a:t>Planned procedure</a:t>
            </a:r>
            <a:endParaRPr lang="en-US" sz="2800">
              <a:cs typeface="Calibri" panose="020F0502020204030204"/>
            </a:endParaRPr>
          </a:p>
          <a:p>
            <a:pPr lvl="2"/>
            <a:r>
              <a:rPr lang="en-US" sz="2800" dirty="0">
                <a:latin typeface="Times New Roman"/>
                <a:cs typeface="Times New Roman"/>
              </a:rPr>
              <a:t>Reason for cancellation </a:t>
            </a:r>
            <a:endParaRPr lang="en-US" sz="2800">
              <a:cs typeface="Calibri" panose="020F0502020204030204"/>
            </a:endParaRPr>
          </a:p>
          <a:p>
            <a:pPr lvl="2"/>
            <a:r>
              <a:rPr lang="en-US" sz="2800" dirty="0">
                <a:latin typeface="Times New Roman"/>
                <a:cs typeface="Times New Roman"/>
              </a:rPr>
              <a:t>Complications. </a:t>
            </a:r>
            <a:endParaRPr lang="en-US" sz="1800">
              <a:cs typeface="Calibri" panose="020F0502020204030204"/>
            </a:endParaRPr>
          </a:p>
          <a:p>
            <a:pPr marL="0" indent="0">
              <a:buNone/>
            </a:pPr>
            <a:endParaRPr lang="en-US" sz="1800">
              <a:cs typeface="Calibri" panose="020F0502020204030204"/>
            </a:endParaRPr>
          </a:p>
        </p:txBody>
      </p:sp>
      <p:sp>
        <p:nvSpPr>
          <p:cNvPr id="14" name="Rectangle 13">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Fingerprint">
            <a:extLst>
              <a:ext uri="{FF2B5EF4-FFF2-40B4-BE49-F238E27FC236}">
                <a16:creationId xmlns:a16="http://schemas.microsoft.com/office/drawing/2014/main" id="{3EBC861C-105B-4EDD-ADB8-8B8E8D46CB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39676" y="650494"/>
            <a:ext cx="5324142" cy="5324142"/>
          </a:xfrm>
          <a:prstGeom prst="rect">
            <a:avLst/>
          </a:prstGeom>
        </p:spPr>
      </p:pic>
    </p:spTree>
    <p:extLst>
      <p:ext uri="{BB962C8B-B14F-4D97-AF65-F5344CB8AC3E}">
        <p14:creationId xmlns:p14="http://schemas.microsoft.com/office/powerpoint/2010/main" val="1754908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1D8884-7AB1-8405-868A-A3A3A1089E26}"/>
              </a:ext>
            </a:extLst>
          </p:cNvPr>
          <p:cNvSpPr>
            <a:spLocks noGrp="1"/>
          </p:cNvSpPr>
          <p:nvPr>
            <p:ph type="title"/>
          </p:nvPr>
        </p:nvSpPr>
        <p:spPr>
          <a:xfrm>
            <a:off x="589560" y="856180"/>
            <a:ext cx="4560584" cy="1128068"/>
          </a:xfrm>
        </p:spPr>
        <p:txBody>
          <a:bodyPr anchor="ctr">
            <a:normAutofit/>
          </a:bodyPr>
          <a:lstStyle/>
          <a:p>
            <a:r>
              <a:rPr lang="en-US" sz="3700" b="1">
                <a:cs typeface="Calibri Light"/>
              </a:rPr>
              <a:t>Case Study One: Procedure</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0AEE4F1-7E08-5298-C0B2-CAD64F1BC723}"/>
              </a:ext>
            </a:extLst>
          </p:cNvPr>
          <p:cNvSpPr>
            <a:spLocks noGrp="1"/>
          </p:cNvSpPr>
          <p:nvPr>
            <p:ph idx="1"/>
          </p:nvPr>
        </p:nvSpPr>
        <p:spPr>
          <a:xfrm>
            <a:off x="360682" y="2330505"/>
            <a:ext cx="5235160" cy="4008339"/>
          </a:xfrm>
        </p:spPr>
        <p:txBody>
          <a:bodyPr vert="horz" lIns="91440" tIns="45720" rIns="91440" bIns="45720" rtlCol="0" anchor="ctr">
            <a:normAutofit/>
          </a:bodyPr>
          <a:lstStyle/>
          <a:p>
            <a:r>
              <a:rPr lang="en-US" dirty="0">
                <a:cs typeface="Calibri"/>
              </a:rPr>
              <a:t>Planned procedure is includes the conduction of an open Roux-en-Y gastric bypass and the removal of the patient's gastric band</a:t>
            </a:r>
          </a:p>
          <a:p>
            <a:r>
              <a:rPr lang="en-US" dirty="0">
                <a:cs typeface="Calibri"/>
              </a:rPr>
              <a:t>Can be done in operating room. </a:t>
            </a:r>
          </a:p>
          <a:p>
            <a:r>
              <a:rPr lang="en-US" dirty="0">
                <a:cs typeface="Calibri"/>
              </a:rPr>
              <a:t>No CPT code </a:t>
            </a:r>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iagram&#10;&#10;Description automatically generated">
            <a:extLst>
              <a:ext uri="{FF2B5EF4-FFF2-40B4-BE49-F238E27FC236}">
                <a16:creationId xmlns:a16="http://schemas.microsoft.com/office/drawing/2014/main" id="{FAD4FD48-E90E-0CB5-E179-872ECA4FDAC2}"/>
              </a:ext>
            </a:extLst>
          </p:cNvPr>
          <p:cNvPicPr>
            <a:picLocks noChangeAspect="1"/>
          </p:cNvPicPr>
          <p:nvPr/>
        </p:nvPicPr>
        <p:blipFill rotWithShape="1">
          <a:blip r:embed="rId3"/>
          <a:srcRect r="-2" b="7388"/>
          <a:stretch/>
        </p:blipFill>
        <p:spPr>
          <a:xfrm>
            <a:off x="5977788" y="799352"/>
            <a:ext cx="5425410" cy="5259296"/>
          </a:xfrm>
          <a:prstGeom prst="rect">
            <a:avLst/>
          </a:prstGeom>
        </p:spPr>
      </p:pic>
    </p:spTree>
    <p:extLst>
      <p:ext uri="{BB962C8B-B14F-4D97-AF65-F5344CB8AC3E}">
        <p14:creationId xmlns:p14="http://schemas.microsoft.com/office/powerpoint/2010/main" val="1796915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B25BE1-81E5-B410-2094-76F0114CBBBC}"/>
              </a:ext>
            </a:extLst>
          </p:cNvPr>
          <p:cNvSpPr>
            <a:spLocks noGrp="1"/>
          </p:cNvSpPr>
          <p:nvPr>
            <p:ph type="title"/>
          </p:nvPr>
        </p:nvSpPr>
        <p:spPr>
          <a:xfrm>
            <a:off x="1075767" y="1188637"/>
            <a:ext cx="2988234" cy="4480726"/>
          </a:xfrm>
        </p:spPr>
        <p:txBody>
          <a:bodyPr>
            <a:normAutofit/>
          </a:bodyPr>
          <a:lstStyle/>
          <a:p>
            <a:pPr algn="r"/>
            <a:r>
              <a:rPr lang="en-US" sz="5100" b="1">
                <a:cs typeface="Calibri Light"/>
              </a:rPr>
              <a:t>Case Study One: Modifiers and Add-ons</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5DE4A00-D639-D1C4-4632-620C0833A4C0}"/>
              </a:ext>
            </a:extLst>
          </p:cNvPr>
          <p:cNvSpPr>
            <a:spLocks noGrp="1"/>
          </p:cNvSpPr>
          <p:nvPr>
            <p:ph idx="1"/>
          </p:nvPr>
        </p:nvSpPr>
        <p:spPr>
          <a:xfrm>
            <a:off x="5255260" y="1648870"/>
            <a:ext cx="4702848" cy="3560260"/>
          </a:xfrm>
        </p:spPr>
        <p:txBody>
          <a:bodyPr vert="horz" lIns="91440" tIns="45720" rIns="91440" bIns="45720" rtlCol="0" anchor="ctr">
            <a:normAutofit/>
          </a:bodyPr>
          <a:lstStyle/>
          <a:p>
            <a:r>
              <a:rPr lang="en-US" dirty="0">
                <a:latin typeface="Times New Roman"/>
                <a:cs typeface="Times New Roman"/>
              </a:rPr>
              <a:t>No need for modifier</a:t>
            </a:r>
            <a:endParaRPr lang="en-US" dirty="0">
              <a:cs typeface="Calibri" panose="020F0502020204030204"/>
            </a:endParaRPr>
          </a:p>
          <a:p>
            <a:r>
              <a:rPr lang="en-US" dirty="0">
                <a:latin typeface="Times New Roman"/>
                <a:cs typeface="Times New Roman"/>
              </a:rPr>
              <a:t>No need for add-on codes</a:t>
            </a:r>
            <a:endParaRPr lang="en-US" dirty="0">
              <a:cs typeface="Calibri"/>
            </a:endParaRPr>
          </a:p>
          <a:p>
            <a:r>
              <a:rPr lang="en-US" dirty="0">
                <a:latin typeface="Times New Roman"/>
                <a:cs typeface="Times New Roman"/>
              </a:rPr>
              <a:t>Since the procedure was canceled</a:t>
            </a:r>
            <a:endParaRPr lang="en-US" dirty="0"/>
          </a:p>
          <a:p>
            <a:pPr marL="0" indent="0">
              <a:buNone/>
            </a:pPr>
            <a:endParaRPr lang="en-US" sz="2400">
              <a:cs typeface="Calibri"/>
            </a:endParaRPr>
          </a:p>
        </p:txBody>
      </p:sp>
    </p:spTree>
    <p:extLst>
      <p:ext uri="{BB962C8B-B14F-4D97-AF65-F5344CB8AC3E}">
        <p14:creationId xmlns:p14="http://schemas.microsoft.com/office/powerpoint/2010/main" val="3160593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8D097F-2A8C-B058-0318-D088B8CC0A16}"/>
              </a:ext>
            </a:extLst>
          </p:cNvPr>
          <p:cNvSpPr>
            <a:spLocks noGrp="1"/>
          </p:cNvSpPr>
          <p:nvPr>
            <p:ph type="title"/>
          </p:nvPr>
        </p:nvSpPr>
        <p:spPr>
          <a:xfrm>
            <a:off x="589560" y="856180"/>
            <a:ext cx="4560584" cy="1128068"/>
          </a:xfrm>
        </p:spPr>
        <p:txBody>
          <a:bodyPr anchor="ctr">
            <a:normAutofit/>
          </a:bodyPr>
          <a:lstStyle/>
          <a:p>
            <a:r>
              <a:rPr lang="en-US" sz="3700" b="1">
                <a:cs typeface="Calibri Light"/>
              </a:rPr>
              <a:t>Case Study Two: Summary</a:t>
            </a:r>
            <a:endParaRPr lang="en-US" sz="3700">
              <a:cs typeface="Calibri Light"/>
            </a:endParaRPr>
          </a:p>
          <a:p>
            <a:endParaRPr lang="en-US" sz="3700">
              <a:cs typeface="Calibri Light"/>
            </a:endParaRPr>
          </a:p>
        </p:txBody>
      </p:sp>
      <p:grpSp>
        <p:nvGrpSpPr>
          <p:cNvPr id="12" name="Group 1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3" name="Rectangle 1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AEECFFC-1F6B-90E1-535A-4B753D998781}"/>
              </a:ext>
            </a:extLst>
          </p:cNvPr>
          <p:cNvSpPr>
            <a:spLocks noGrp="1"/>
          </p:cNvSpPr>
          <p:nvPr>
            <p:ph idx="1"/>
          </p:nvPr>
        </p:nvSpPr>
        <p:spPr>
          <a:xfrm>
            <a:off x="590719" y="2330505"/>
            <a:ext cx="4559425" cy="3979585"/>
          </a:xfrm>
        </p:spPr>
        <p:txBody>
          <a:bodyPr vert="horz" lIns="91440" tIns="45720" rIns="91440" bIns="45720" rtlCol="0" anchor="ctr">
            <a:normAutofit/>
          </a:bodyPr>
          <a:lstStyle/>
          <a:p>
            <a:pPr marL="0" indent="0">
              <a:buNone/>
            </a:pPr>
            <a:r>
              <a:rPr lang="en-US" dirty="0">
                <a:cs typeface="Calibri"/>
              </a:rPr>
              <a:t>I would need;</a:t>
            </a:r>
          </a:p>
          <a:p>
            <a:r>
              <a:rPr lang="en-US" dirty="0">
                <a:cs typeface="Calibri"/>
              </a:rPr>
              <a:t>Clinical diagnosis </a:t>
            </a:r>
          </a:p>
          <a:p>
            <a:r>
              <a:rPr lang="en-US" dirty="0">
                <a:cs typeface="Calibri"/>
              </a:rPr>
              <a:t>Planned procedure</a:t>
            </a:r>
          </a:p>
        </p:txBody>
      </p:sp>
      <p:sp>
        <p:nvSpPr>
          <p:cNvPr id="18" name="Rectangle 1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Text&#10;&#10;Description automatically generated">
            <a:extLst>
              <a:ext uri="{FF2B5EF4-FFF2-40B4-BE49-F238E27FC236}">
                <a16:creationId xmlns:a16="http://schemas.microsoft.com/office/drawing/2014/main" id="{7B4E4EEA-BF17-38D9-1783-0F2D2B1457FF}"/>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23778" r="7364" b="1"/>
          <a:stretch/>
        </p:blipFill>
        <p:spPr>
          <a:xfrm>
            <a:off x="5977788" y="799352"/>
            <a:ext cx="5425410" cy="5259296"/>
          </a:xfrm>
          <a:prstGeom prst="rect">
            <a:avLst/>
          </a:prstGeom>
        </p:spPr>
      </p:pic>
      <p:sp>
        <p:nvSpPr>
          <p:cNvPr id="5" name="TextBox 4">
            <a:extLst>
              <a:ext uri="{FF2B5EF4-FFF2-40B4-BE49-F238E27FC236}">
                <a16:creationId xmlns:a16="http://schemas.microsoft.com/office/drawing/2014/main" id="{887431BC-896B-4DB6-D12F-F4B04D4379BB}"/>
              </a:ext>
            </a:extLst>
          </p:cNvPr>
          <p:cNvSpPr txBox="1"/>
          <p:nvPr/>
        </p:nvSpPr>
        <p:spPr>
          <a:xfrm>
            <a:off x="9081730" y="5858593"/>
            <a:ext cx="232146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4">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603377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C2C96-731F-F3F5-3131-DB5FB09614DA}"/>
              </a:ext>
            </a:extLst>
          </p:cNvPr>
          <p:cNvSpPr>
            <a:spLocks noGrp="1"/>
          </p:cNvSpPr>
          <p:nvPr>
            <p:ph type="title"/>
          </p:nvPr>
        </p:nvSpPr>
        <p:spPr>
          <a:xfrm>
            <a:off x="1043631" y="809898"/>
            <a:ext cx="9942716" cy="1554480"/>
          </a:xfrm>
        </p:spPr>
        <p:txBody>
          <a:bodyPr anchor="ctr">
            <a:normAutofit/>
          </a:bodyPr>
          <a:lstStyle/>
          <a:p>
            <a:r>
              <a:rPr lang="en-US" sz="4800" b="1" dirty="0">
                <a:cs typeface="Calibri Light"/>
              </a:rPr>
              <a:t>Case Study Two: Summary Cont.</a:t>
            </a:r>
            <a:endParaRPr lang="en-US" sz="4800" dirty="0">
              <a:cs typeface="Calibri Light"/>
            </a:endParaRPr>
          </a:p>
          <a:p>
            <a:endParaRPr lang="en-US" sz="4800">
              <a:cs typeface="Calibri Light"/>
            </a:endParaRPr>
          </a:p>
        </p:txBody>
      </p:sp>
      <p:sp>
        <p:nvSpPr>
          <p:cNvPr id="3" name="Content Placeholder 2">
            <a:extLst>
              <a:ext uri="{FF2B5EF4-FFF2-40B4-BE49-F238E27FC236}">
                <a16:creationId xmlns:a16="http://schemas.microsoft.com/office/drawing/2014/main" id="{AE2AC4F7-74D6-445A-4A61-66F9C339D009}"/>
              </a:ext>
            </a:extLst>
          </p:cNvPr>
          <p:cNvSpPr>
            <a:spLocks noGrp="1"/>
          </p:cNvSpPr>
          <p:nvPr>
            <p:ph idx="1"/>
          </p:nvPr>
        </p:nvSpPr>
        <p:spPr>
          <a:xfrm>
            <a:off x="1045028" y="3017522"/>
            <a:ext cx="9941319" cy="3124658"/>
          </a:xfrm>
        </p:spPr>
        <p:txBody>
          <a:bodyPr vert="horz" lIns="91440" tIns="45720" rIns="91440" bIns="45720" rtlCol="0" anchor="ctr">
            <a:normAutofit/>
          </a:bodyPr>
          <a:lstStyle/>
          <a:p>
            <a:r>
              <a:rPr lang="en-US" sz="3200" dirty="0">
                <a:cs typeface="Calibri"/>
              </a:rPr>
              <a:t>Reason for abortion </a:t>
            </a:r>
          </a:p>
          <a:p>
            <a:r>
              <a:rPr lang="en-US" sz="3200" dirty="0">
                <a:cs typeface="Calibri"/>
              </a:rPr>
              <a:t>Post-operative information </a:t>
            </a:r>
          </a:p>
          <a:p>
            <a:r>
              <a:rPr lang="en-US" sz="3200" dirty="0">
                <a:cs typeface="Calibri"/>
              </a:rPr>
              <a:t>Complications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531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987288-F3A4-B514-31B1-7794917B2A3B}"/>
              </a:ext>
            </a:extLst>
          </p:cNvPr>
          <p:cNvSpPr>
            <a:spLocks noGrp="1"/>
          </p:cNvSpPr>
          <p:nvPr>
            <p:ph type="title"/>
          </p:nvPr>
        </p:nvSpPr>
        <p:spPr>
          <a:xfrm>
            <a:off x="1043631" y="809898"/>
            <a:ext cx="10173010" cy="1554480"/>
          </a:xfrm>
        </p:spPr>
        <p:txBody>
          <a:bodyPr anchor="ctr">
            <a:normAutofit/>
          </a:bodyPr>
          <a:lstStyle/>
          <a:p>
            <a:r>
              <a:rPr lang="en-US" sz="4800" b="1" dirty="0">
                <a:cs typeface="Calibri Light"/>
              </a:rPr>
              <a:t>Case Study Two: Procedure</a:t>
            </a:r>
            <a:endParaRPr lang="en-US" sz="4800" dirty="0">
              <a:cs typeface="Calibri Light"/>
            </a:endParaRPr>
          </a:p>
          <a:p>
            <a:endParaRPr lang="en-US" sz="4800">
              <a:cs typeface="Calibri Light"/>
            </a:endParaRP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21155E0-9E26-DC72-63AC-85F16707A0F7}"/>
              </a:ext>
            </a:extLst>
          </p:cNvPr>
          <p:cNvGraphicFramePr>
            <a:graphicFrameLocks noGrp="1"/>
          </p:cNvGraphicFramePr>
          <p:nvPr>
            <p:ph idx="1"/>
            <p:extLst>
              <p:ext uri="{D42A27DB-BD31-4B8C-83A1-F6EECF244321}">
                <p14:modId xmlns:p14="http://schemas.microsoft.com/office/powerpoint/2010/main" val="1564079019"/>
              </p:ext>
            </p:extLst>
          </p:nvPr>
        </p:nvGraphicFramePr>
        <p:xfrm>
          <a:off x="372640" y="2557444"/>
          <a:ext cx="10910402" cy="36699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1555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95D460-8BAB-445A-5045-BF682B1DC029}"/>
              </a:ext>
            </a:extLst>
          </p:cNvPr>
          <p:cNvSpPr>
            <a:spLocks noGrp="1"/>
          </p:cNvSpPr>
          <p:nvPr>
            <p:ph type="title"/>
          </p:nvPr>
        </p:nvSpPr>
        <p:spPr>
          <a:xfrm>
            <a:off x="1043631" y="809898"/>
            <a:ext cx="10173010" cy="1554480"/>
          </a:xfrm>
        </p:spPr>
        <p:txBody>
          <a:bodyPr anchor="ctr">
            <a:normAutofit/>
          </a:bodyPr>
          <a:lstStyle/>
          <a:p>
            <a:r>
              <a:rPr lang="en-US" sz="4800" b="1">
                <a:cs typeface="Calibri Light"/>
              </a:rPr>
              <a:t>Case Study Two: Modifiers and Add-ons</a:t>
            </a:r>
            <a:endParaRPr lang="en-US" sz="4800">
              <a:cs typeface="Calibri Light"/>
            </a:endParaRPr>
          </a:p>
          <a:p>
            <a:endParaRPr lang="en-US" sz="4800">
              <a:cs typeface="Calibri Light"/>
            </a:endParaRP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1988671-F8BF-9236-956F-3180BA5B4BB4}"/>
              </a:ext>
            </a:extLst>
          </p:cNvPr>
          <p:cNvGraphicFramePr>
            <a:graphicFrameLocks noGrp="1"/>
          </p:cNvGraphicFramePr>
          <p:nvPr>
            <p:ph idx="1"/>
            <p:extLst>
              <p:ext uri="{D42A27DB-BD31-4B8C-83A1-F6EECF244321}">
                <p14:modId xmlns:p14="http://schemas.microsoft.com/office/powerpoint/2010/main" val="1480859125"/>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926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14F9AF-23C8-6977-80BD-B771B702605C}"/>
              </a:ext>
            </a:extLst>
          </p:cNvPr>
          <p:cNvSpPr>
            <a:spLocks noGrp="1"/>
          </p:cNvSpPr>
          <p:nvPr>
            <p:ph type="title"/>
          </p:nvPr>
        </p:nvSpPr>
        <p:spPr>
          <a:xfrm>
            <a:off x="1043631" y="809898"/>
            <a:ext cx="9942716" cy="1554480"/>
          </a:xfrm>
        </p:spPr>
        <p:txBody>
          <a:bodyPr anchor="ctr">
            <a:normAutofit/>
          </a:bodyPr>
          <a:lstStyle/>
          <a:p>
            <a:r>
              <a:rPr lang="en-US" sz="4800" b="1">
                <a:cs typeface="Calibri Light"/>
              </a:rPr>
              <a:t>Conclusion</a:t>
            </a:r>
          </a:p>
        </p:txBody>
      </p:sp>
      <p:sp>
        <p:nvSpPr>
          <p:cNvPr id="3" name="Content Placeholder 2">
            <a:extLst>
              <a:ext uri="{FF2B5EF4-FFF2-40B4-BE49-F238E27FC236}">
                <a16:creationId xmlns:a16="http://schemas.microsoft.com/office/drawing/2014/main" id="{7DC44611-ADA7-D351-A5E1-6A931B668115}"/>
              </a:ext>
            </a:extLst>
          </p:cNvPr>
          <p:cNvSpPr>
            <a:spLocks noGrp="1"/>
          </p:cNvSpPr>
          <p:nvPr>
            <p:ph idx="1"/>
          </p:nvPr>
        </p:nvSpPr>
        <p:spPr>
          <a:xfrm>
            <a:off x="1045028" y="3017522"/>
            <a:ext cx="9941319" cy="3124658"/>
          </a:xfrm>
        </p:spPr>
        <p:txBody>
          <a:bodyPr vert="horz" lIns="91440" tIns="45720" rIns="91440" bIns="45720" rtlCol="0" anchor="ctr">
            <a:normAutofit/>
          </a:bodyPr>
          <a:lstStyle/>
          <a:p>
            <a:pPr>
              <a:buNone/>
            </a:pPr>
            <a:endParaRPr lang="en-US" dirty="0">
              <a:cs typeface="Calibri"/>
            </a:endParaRPr>
          </a:p>
          <a:p>
            <a:r>
              <a:rPr lang="en-US" dirty="0">
                <a:ea typeface="+mn-lt"/>
                <a:cs typeface="+mn-lt"/>
              </a:rPr>
              <a:t>CTP codes describe procedures and services. </a:t>
            </a:r>
            <a:endParaRPr lang="en-US">
              <a:cs typeface="Calibri" panose="020F0502020204030204"/>
            </a:endParaRPr>
          </a:p>
          <a:p>
            <a:r>
              <a:rPr lang="en-US" dirty="0">
                <a:ea typeface="+mn-lt"/>
                <a:cs typeface="+mn-lt"/>
              </a:rPr>
              <a:t>Codes should be assigned depending on health of the patient. </a:t>
            </a:r>
            <a:endParaRPr lang="en-US">
              <a:cs typeface="Calibri" panose="020F0502020204030204"/>
            </a:endParaRPr>
          </a:p>
          <a:p>
            <a:r>
              <a:rPr lang="en-US" dirty="0">
                <a:ea typeface="+mn-lt"/>
                <a:cs typeface="+mn-lt"/>
              </a:rPr>
              <a:t>modifier and add-on codes can be used to describe extra procedures and services.</a:t>
            </a:r>
            <a:endParaRPr lang="en-US" dirty="0">
              <a:cs typeface="Calibri" panose="020F0502020204030204"/>
            </a:endParaRPr>
          </a:p>
          <a:p>
            <a:pPr marL="0" indent="0">
              <a:buNone/>
            </a:pPr>
            <a:endParaRPr lang="en-US" sz="2400">
              <a:cs typeface="Calibri" panose="020F0502020204030204"/>
            </a:endParaRP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766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631" y="809898"/>
            <a:ext cx="10173010" cy="1554480"/>
          </a:xfrm>
        </p:spPr>
        <p:txBody>
          <a:bodyPr anchor="ctr">
            <a:normAutofit/>
          </a:bodyPr>
          <a:lstStyle/>
          <a:p>
            <a:r>
              <a:rPr lang="en-US" sz="4800" b="1" dirty="0">
                <a:cs typeface="Calibri Light"/>
              </a:rPr>
              <a:t>Steps in </a:t>
            </a:r>
            <a:r>
              <a:rPr lang="en-US" sz="4800" b="1" dirty="0">
                <a:ea typeface="+mj-lt"/>
                <a:cs typeface="+mj-lt"/>
              </a:rPr>
              <a:t>Current Procedural Terminology </a:t>
            </a:r>
            <a:r>
              <a:rPr lang="en-US" sz="4800" b="1" dirty="0">
                <a:cs typeface="Calibri Light"/>
              </a:rPr>
              <a:t>(CPT) Coding</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Subtitle 2">
            <a:extLst>
              <a:ext uri="{FF2B5EF4-FFF2-40B4-BE49-F238E27FC236}">
                <a16:creationId xmlns:a16="http://schemas.microsoft.com/office/drawing/2014/main" id="{94B6AEA1-6464-91E6-04FC-44139E9F6323}"/>
              </a:ext>
            </a:extLst>
          </p:cNvPr>
          <p:cNvGraphicFramePr>
            <a:graphicFrameLocks noGrp="1"/>
          </p:cNvGraphicFramePr>
          <p:nvPr>
            <p:ph idx="1"/>
            <p:extLst>
              <p:ext uri="{D42A27DB-BD31-4B8C-83A1-F6EECF244321}">
                <p14:modId xmlns:p14="http://schemas.microsoft.com/office/powerpoint/2010/main" val="3525230332"/>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85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AC6200-38B1-A566-4515-C099A2FC79FC}"/>
              </a:ext>
            </a:extLst>
          </p:cNvPr>
          <p:cNvSpPr>
            <a:spLocks noGrp="1"/>
          </p:cNvSpPr>
          <p:nvPr>
            <p:ph type="title"/>
          </p:nvPr>
        </p:nvSpPr>
        <p:spPr>
          <a:xfrm>
            <a:off x="808638" y="386930"/>
            <a:ext cx="9236700" cy="1188950"/>
          </a:xfrm>
        </p:spPr>
        <p:txBody>
          <a:bodyPr anchor="b">
            <a:normAutofit/>
          </a:bodyPr>
          <a:lstStyle/>
          <a:p>
            <a:r>
              <a:rPr lang="en-US" sz="5400" b="1">
                <a:cs typeface="Calibri Light"/>
              </a:rPr>
              <a:t>References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D2A7F8-F6C3-CACA-1062-831D1A518B8F}"/>
              </a:ext>
            </a:extLst>
          </p:cNvPr>
          <p:cNvSpPr>
            <a:spLocks noGrp="1"/>
          </p:cNvSpPr>
          <p:nvPr>
            <p:ph idx="1"/>
          </p:nvPr>
        </p:nvSpPr>
        <p:spPr>
          <a:xfrm>
            <a:off x="793660" y="2599509"/>
            <a:ext cx="10143668" cy="3435531"/>
          </a:xfrm>
        </p:spPr>
        <p:txBody>
          <a:bodyPr vert="horz" lIns="91440" tIns="45720" rIns="91440" bIns="45720" rtlCol="0" anchor="ctr">
            <a:noAutofit/>
          </a:bodyPr>
          <a:lstStyle/>
          <a:p>
            <a:r>
              <a:rPr lang="en-US" sz="2000" dirty="0">
                <a:latin typeface="Calibri"/>
                <a:ea typeface="+mn-lt"/>
                <a:cs typeface="+mn-lt"/>
              </a:rPr>
              <a:t>American Medical Association. (2021). </a:t>
            </a:r>
            <a:r>
              <a:rPr lang="en-US" sz="2000" i="1" dirty="0">
                <a:latin typeface="Calibri"/>
                <a:ea typeface="+mn-lt"/>
                <a:cs typeface="+mn-lt"/>
              </a:rPr>
              <a:t>CPT Code Books &amp; Resources</a:t>
            </a:r>
            <a:r>
              <a:rPr lang="en-US" sz="2000" dirty="0">
                <a:latin typeface="Calibri"/>
                <a:ea typeface="+mn-lt"/>
                <a:cs typeface="+mn-lt"/>
              </a:rPr>
              <a:t>. American Medical Association.</a:t>
            </a:r>
            <a:endParaRPr lang="en-US" sz="2000">
              <a:latin typeface="Calibri"/>
              <a:cs typeface="Calibri" panose="020F0502020204030204"/>
            </a:endParaRPr>
          </a:p>
          <a:p>
            <a:r>
              <a:rPr lang="en-US" sz="2000" dirty="0">
                <a:latin typeface="Calibri"/>
                <a:cs typeface="Times New Roman"/>
              </a:rPr>
              <a:t>Centers for Medicare &amp; Medicaid Services (2021). </a:t>
            </a:r>
            <a:r>
              <a:rPr lang="en-US" sz="2000" i="1" dirty="0">
                <a:latin typeface="Calibri"/>
                <a:cs typeface="Times New Roman"/>
              </a:rPr>
              <a:t>Medicare Claims Processing Manual: Chapter 12 - Physicians/Nonphysician Practitioners</a:t>
            </a:r>
            <a:r>
              <a:rPr lang="en-US" sz="2000" dirty="0">
                <a:latin typeface="Calibri"/>
                <a:cs typeface="Times New Roman"/>
              </a:rPr>
              <a:t>. </a:t>
            </a:r>
            <a:r>
              <a:rPr lang="en-US" sz="2000" dirty="0">
                <a:latin typeface="Calibri"/>
                <a:cs typeface="Times New Roman"/>
                <a:hlinkClick r:id="rId2"/>
              </a:rPr>
              <a:t>https://www.cms.gov/Regulations-and-Guidance/Guidance/Manuals/Downloads/clm104c12.pdf</a:t>
            </a:r>
            <a:endParaRPr lang="en-US" sz="2000">
              <a:latin typeface="Calibri"/>
              <a:cs typeface="Calibri Light"/>
            </a:endParaRPr>
          </a:p>
          <a:p>
            <a:r>
              <a:rPr lang="en-US" sz="2000" dirty="0">
                <a:latin typeface="Calibri"/>
                <a:cs typeface="Times New Roman"/>
              </a:rPr>
              <a:t>Ramakrishna, R., Zadeh, G., Sheehan, J. P., &amp; Aghi, M. K. (2020). Inpatient and outpatient case prioritization for patients with neuro-oncologic disease amid the COVID-19 pandemic: general guidance for neuro-oncology practitioners from the AANS/CNS Tumor Section and Society for Neuro-Oncology. </a:t>
            </a:r>
            <a:r>
              <a:rPr lang="en-US" sz="2000" i="1" dirty="0">
                <a:latin typeface="Calibri"/>
                <a:cs typeface="Times New Roman"/>
              </a:rPr>
              <a:t>Journal of Neuro-oncology</a:t>
            </a:r>
            <a:r>
              <a:rPr lang="en-US" sz="2000" dirty="0">
                <a:latin typeface="Calibri"/>
                <a:cs typeface="Times New Roman"/>
              </a:rPr>
              <a:t>, </a:t>
            </a:r>
            <a:r>
              <a:rPr lang="en-US" sz="2000" i="1" dirty="0">
                <a:latin typeface="Calibri"/>
                <a:cs typeface="Times New Roman"/>
              </a:rPr>
              <a:t>147</a:t>
            </a:r>
            <a:r>
              <a:rPr lang="en-US" sz="2000" dirty="0">
                <a:latin typeface="Calibri"/>
                <a:cs typeface="Times New Roman"/>
              </a:rPr>
              <a:t>, 525-529.</a:t>
            </a:r>
            <a:r>
              <a:rPr lang="en-US" sz="2000" dirty="0">
                <a:latin typeface="Calibri"/>
                <a:ea typeface="+mn-lt"/>
                <a:cs typeface="+mn-lt"/>
              </a:rPr>
              <a:t> </a:t>
            </a:r>
            <a:r>
              <a:rPr lang="en-US" sz="2000" dirty="0">
                <a:latin typeface="Calibri"/>
                <a:cs typeface="Times New Roman"/>
                <a:hlinkClick r:id="rId3"/>
              </a:rPr>
              <a:t>https://link.springer.com/article/10.1007/s11060-020-03488-7</a:t>
            </a:r>
            <a:endParaRPr lang="en-US" sz="2000">
              <a:latin typeface="Calibri"/>
              <a:cs typeface="Calibri Light"/>
            </a:endParaRPr>
          </a:p>
          <a:p>
            <a:r>
              <a:rPr lang="en-US" sz="2000" dirty="0">
                <a:latin typeface="Calibri"/>
                <a:ea typeface="+mn-lt"/>
                <a:cs typeface="+mn-lt"/>
              </a:rPr>
              <a:t>The American Health Information Management Association [AHIMA]. (2016). AHIMA Standards of Ethical Coding.</a:t>
            </a:r>
            <a:endParaRPr lang="en-US" sz="2000" dirty="0">
              <a:latin typeface="Calibri"/>
            </a:endParaRPr>
          </a:p>
          <a:p>
            <a:pPr marL="0" indent="0">
              <a:buNone/>
            </a:pPr>
            <a:endParaRPr lang="en-US" sz="1900">
              <a:cs typeface="Calibri"/>
            </a:endParaRPr>
          </a:p>
        </p:txBody>
      </p:sp>
    </p:spTree>
    <p:extLst>
      <p:ext uri="{BB962C8B-B14F-4D97-AF65-F5344CB8AC3E}">
        <p14:creationId xmlns:p14="http://schemas.microsoft.com/office/powerpoint/2010/main" val="334769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A6335-E816-BFB5-1E8E-74B921A1B2C8}"/>
              </a:ext>
            </a:extLst>
          </p:cNvPr>
          <p:cNvSpPr>
            <a:spLocks noGrp="1"/>
          </p:cNvSpPr>
          <p:nvPr>
            <p:ph type="title"/>
          </p:nvPr>
        </p:nvSpPr>
        <p:spPr/>
        <p:txBody>
          <a:bodyPr/>
          <a:lstStyle/>
          <a:p>
            <a:r>
              <a:rPr lang="en-US" b="1" dirty="0">
                <a:cs typeface="Calibri Light"/>
              </a:rPr>
              <a:t>Steps in Current Procedural Terminology </a:t>
            </a:r>
            <a:r>
              <a:rPr lang="en-US" b="1">
                <a:cs typeface="Calibri Light"/>
              </a:rPr>
              <a:t>(CPT)Coding Cont.</a:t>
            </a:r>
            <a:endParaRPr lang="en-US">
              <a:cs typeface="Calibri Light"/>
            </a:endParaRPr>
          </a:p>
        </p:txBody>
      </p:sp>
      <p:graphicFrame>
        <p:nvGraphicFramePr>
          <p:cNvPr id="5" name="Content Placeholder 2">
            <a:extLst>
              <a:ext uri="{FF2B5EF4-FFF2-40B4-BE49-F238E27FC236}">
                <a16:creationId xmlns:a16="http://schemas.microsoft.com/office/drawing/2014/main" id="{9812301A-4853-2071-8F6D-2FCBBD88072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058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E27212-2EB3-3026-41C8-874D3345B67B}"/>
              </a:ext>
            </a:extLst>
          </p:cNvPr>
          <p:cNvSpPr>
            <a:spLocks noGrp="1"/>
          </p:cNvSpPr>
          <p:nvPr>
            <p:ph type="title"/>
          </p:nvPr>
        </p:nvSpPr>
        <p:spPr>
          <a:xfrm>
            <a:off x="793662" y="386930"/>
            <a:ext cx="10066122" cy="1298448"/>
          </a:xfrm>
        </p:spPr>
        <p:txBody>
          <a:bodyPr anchor="b">
            <a:normAutofit/>
          </a:bodyPr>
          <a:lstStyle/>
          <a:p>
            <a:pPr algn="ctr"/>
            <a:r>
              <a:rPr lang="en-US" sz="4800" b="1" dirty="0">
                <a:cs typeface="Calibri Light"/>
              </a:rPr>
              <a:t>Modifiers </a:t>
            </a:r>
            <a:endParaRPr lang="en-US"/>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F8D19E-3345-0004-D9F6-795CE3B464B3}"/>
              </a:ext>
            </a:extLst>
          </p:cNvPr>
          <p:cNvSpPr>
            <a:spLocks noGrp="1"/>
          </p:cNvSpPr>
          <p:nvPr>
            <p:ph idx="1"/>
          </p:nvPr>
        </p:nvSpPr>
        <p:spPr>
          <a:xfrm>
            <a:off x="793661" y="2599509"/>
            <a:ext cx="4530898" cy="3639450"/>
          </a:xfrm>
        </p:spPr>
        <p:txBody>
          <a:bodyPr vert="horz" lIns="91440" tIns="45720" rIns="91440" bIns="45720" rtlCol="0" anchor="ctr">
            <a:normAutofit/>
          </a:bodyPr>
          <a:lstStyle/>
          <a:p>
            <a:r>
              <a:rPr lang="en-US" sz="3200" dirty="0">
                <a:ea typeface="+mn-lt"/>
                <a:cs typeface="+mn-lt"/>
              </a:rPr>
              <a:t>Are two digit codes </a:t>
            </a:r>
            <a:endParaRPr lang="en-US" sz="3200">
              <a:cs typeface="Calibri" panose="020F0502020204030204"/>
            </a:endParaRPr>
          </a:p>
          <a:p>
            <a:r>
              <a:rPr lang="en-US" sz="3200" dirty="0">
                <a:ea typeface="+mn-lt"/>
                <a:cs typeface="+mn-lt"/>
              </a:rPr>
              <a:t>Used in medical billing</a:t>
            </a:r>
            <a:endParaRPr lang="en-US" sz="3200">
              <a:cs typeface="Calibri"/>
            </a:endParaRPr>
          </a:p>
          <a:p>
            <a:r>
              <a:rPr lang="en-US" sz="3200" dirty="0">
                <a:ea typeface="+mn-lt"/>
                <a:cs typeface="+mn-lt"/>
              </a:rPr>
              <a:t>Provide more information about a service</a:t>
            </a:r>
            <a:endParaRPr lang="en-US" sz="3200">
              <a:cs typeface="Calibri" panose="020F0502020204030204"/>
            </a:endParaRPr>
          </a:p>
          <a:p>
            <a:pPr marL="0" indent="0">
              <a:buNone/>
            </a:pPr>
            <a:endParaRPr lang="en-US" sz="2000">
              <a:cs typeface="Calibri"/>
            </a:endParaRPr>
          </a:p>
        </p:txBody>
      </p:sp>
      <p:pic>
        <p:nvPicPr>
          <p:cNvPr id="4" name="Picture 4">
            <a:extLst>
              <a:ext uri="{FF2B5EF4-FFF2-40B4-BE49-F238E27FC236}">
                <a16:creationId xmlns:a16="http://schemas.microsoft.com/office/drawing/2014/main" id="{10FAA8A1-193B-4948-962E-C200907DFC8F}"/>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911532" y="2648223"/>
            <a:ext cx="5150277" cy="3386307"/>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785A0B7-50B3-8CDC-AE42-D2DD0A07235F}"/>
              </a:ext>
            </a:extLst>
          </p:cNvPr>
          <p:cNvSpPr txBox="1"/>
          <p:nvPr/>
        </p:nvSpPr>
        <p:spPr>
          <a:xfrm>
            <a:off x="8740341" y="5834475"/>
            <a:ext cx="232146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4">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481179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52C1BD-FD9D-1728-9A57-BA4FEE2320D2}"/>
              </a:ext>
            </a:extLst>
          </p:cNvPr>
          <p:cNvSpPr>
            <a:spLocks noGrp="1"/>
          </p:cNvSpPr>
          <p:nvPr>
            <p:ph type="title"/>
          </p:nvPr>
        </p:nvSpPr>
        <p:spPr>
          <a:xfrm>
            <a:off x="1043631" y="809898"/>
            <a:ext cx="9942716" cy="1554480"/>
          </a:xfrm>
        </p:spPr>
        <p:txBody>
          <a:bodyPr anchor="ctr">
            <a:normAutofit/>
          </a:bodyPr>
          <a:lstStyle/>
          <a:p>
            <a:r>
              <a:rPr lang="en-US" sz="4800" b="1">
                <a:cs typeface="Calibri Light"/>
              </a:rPr>
              <a:t>Modifiers Cont.</a:t>
            </a:r>
          </a:p>
        </p:txBody>
      </p:sp>
      <p:sp>
        <p:nvSpPr>
          <p:cNvPr id="3" name="Content Placeholder 2">
            <a:extLst>
              <a:ext uri="{FF2B5EF4-FFF2-40B4-BE49-F238E27FC236}">
                <a16:creationId xmlns:a16="http://schemas.microsoft.com/office/drawing/2014/main" id="{356FBADE-A6CF-178B-1DE3-0CE0372450C7}"/>
              </a:ext>
            </a:extLst>
          </p:cNvPr>
          <p:cNvSpPr>
            <a:spLocks noGrp="1"/>
          </p:cNvSpPr>
          <p:nvPr>
            <p:ph idx="1"/>
          </p:nvPr>
        </p:nvSpPr>
        <p:spPr>
          <a:xfrm>
            <a:off x="1045028" y="3017522"/>
            <a:ext cx="9941319" cy="3124658"/>
          </a:xfrm>
        </p:spPr>
        <p:txBody>
          <a:bodyPr vert="horz" lIns="91440" tIns="45720" rIns="91440" bIns="45720" rtlCol="0" anchor="ctr">
            <a:normAutofit/>
          </a:bodyPr>
          <a:lstStyle/>
          <a:p>
            <a:r>
              <a:rPr lang="en-US" dirty="0">
                <a:ea typeface="+mn-lt"/>
                <a:cs typeface="+mn-lt"/>
              </a:rPr>
              <a:t>Used to provide data about more services. </a:t>
            </a:r>
            <a:endParaRPr lang="en-US" dirty="0">
              <a:cs typeface="Calibri" panose="020F0502020204030204"/>
            </a:endParaRPr>
          </a:p>
          <a:p>
            <a:r>
              <a:rPr lang="en-US" dirty="0">
                <a:ea typeface="+mn-lt"/>
                <a:cs typeface="+mn-lt"/>
              </a:rPr>
              <a:t>Modifier-25 shows that another significant service was added. </a:t>
            </a:r>
            <a:endParaRPr lang="en-US" dirty="0">
              <a:cs typeface="Calibri"/>
            </a:endParaRPr>
          </a:p>
          <a:p>
            <a:r>
              <a:rPr lang="en-US" dirty="0">
                <a:ea typeface="+mn-lt"/>
                <a:cs typeface="+mn-lt"/>
              </a:rPr>
              <a:t>Example is; </a:t>
            </a:r>
            <a:r>
              <a:rPr lang="en-US" dirty="0">
                <a:latin typeface="Times New Roman"/>
                <a:cs typeface="Times New Roman"/>
              </a:rPr>
              <a:t>E/M (CPT code 99213-25): $150). </a:t>
            </a:r>
            <a:endParaRPr lang="en-US" dirty="0"/>
          </a:p>
          <a:p>
            <a:pPr marL="0" indent="0">
              <a:buNone/>
            </a:pPr>
            <a:endParaRPr lang="en-US" sz="2400">
              <a:cs typeface="Calibri"/>
            </a:endParaRP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506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878FA7-E90C-5523-643C-6401D3673E0B}"/>
              </a:ext>
            </a:extLst>
          </p:cNvPr>
          <p:cNvSpPr>
            <a:spLocks noGrp="1"/>
          </p:cNvSpPr>
          <p:nvPr>
            <p:ph type="title"/>
          </p:nvPr>
        </p:nvSpPr>
        <p:spPr>
          <a:xfrm>
            <a:off x="1043631" y="809898"/>
            <a:ext cx="10173010" cy="1554480"/>
          </a:xfrm>
        </p:spPr>
        <p:txBody>
          <a:bodyPr anchor="ctr">
            <a:normAutofit/>
          </a:bodyPr>
          <a:lstStyle/>
          <a:p>
            <a:r>
              <a:rPr lang="en-US" sz="4800" b="1">
                <a:cs typeface="Calibri Light"/>
              </a:rPr>
              <a:t>Add-Ons</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6" name="Content Placeholder 2">
            <a:extLst>
              <a:ext uri="{FF2B5EF4-FFF2-40B4-BE49-F238E27FC236}">
                <a16:creationId xmlns:a16="http://schemas.microsoft.com/office/drawing/2014/main" id="{85DC4CAA-6961-3360-EA5D-87DC0AF1ABE1}"/>
              </a:ext>
            </a:extLst>
          </p:cNvPr>
          <p:cNvGraphicFramePr>
            <a:graphicFrameLocks noGrp="1"/>
          </p:cNvGraphicFramePr>
          <p:nvPr>
            <p:ph idx="1"/>
            <p:extLst>
              <p:ext uri="{D42A27DB-BD31-4B8C-83A1-F6EECF244321}">
                <p14:modId xmlns:p14="http://schemas.microsoft.com/office/powerpoint/2010/main" val="354893731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433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03ADBB-0254-4B18-205D-485ECE186465}"/>
              </a:ext>
            </a:extLst>
          </p:cNvPr>
          <p:cNvSpPr>
            <a:spLocks noGrp="1"/>
          </p:cNvSpPr>
          <p:nvPr>
            <p:ph type="title"/>
          </p:nvPr>
        </p:nvSpPr>
        <p:spPr>
          <a:xfrm>
            <a:off x="227502" y="1188637"/>
            <a:ext cx="4425971" cy="4351329"/>
          </a:xfrm>
        </p:spPr>
        <p:txBody>
          <a:bodyPr>
            <a:normAutofit/>
          </a:bodyPr>
          <a:lstStyle/>
          <a:p>
            <a:pPr algn="r"/>
            <a:r>
              <a:rPr lang="en-US" sz="6000" b="1" dirty="0">
                <a:cs typeface="Calibri Light"/>
              </a:rPr>
              <a:t>Add-Ons Cont.</a:t>
            </a:r>
            <a:endParaRPr lang="en-US" sz="6000">
              <a:cs typeface="Calibri Light"/>
            </a:endParaRP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94E42-8768-CE53-A10E-F41F93FFC8F3}"/>
              </a:ext>
            </a:extLst>
          </p:cNvPr>
          <p:cNvSpPr>
            <a:spLocks noGrp="1"/>
          </p:cNvSpPr>
          <p:nvPr>
            <p:ph idx="1"/>
          </p:nvPr>
        </p:nvSpPr>
        <p:spPr>
          <a:xfrm>
            <a:off x="5255260" y="1648870"/>
            <a:ext cx="5867414" cy="2898902"/>
          </a:xfrm>
        </p:spPr>
        <p:txBody>
          <a:bodyPr vert="horz" lIns="91440" tIns="45720" rIns="91440" bIns="45720" rtlCol="0" anchor="ctr">
            <a:normAutofit/>
          </a:bodyPr>
          <a:lstStyle/>
          <a:p>
            <a:pPr marL="0" indent="0">
              <a:buNone/>
            </a:pPr>
            <a:r>
              <a:rPr lang="en-US" sz="3200" dirty="0">
                <a:ea typeface="+mn-lt"/>
                <a:cs typeface="+mn-lt"/>
              </a:rPr>
              <a:t>Examples of add on codes include; </a:t>
            </a:r>
            <a:endParaRPr lang="en-US" sz="3200">
              <a:cs typeface="Calibri" panose="020F0502020204030204"/>
            </a:endParaRPr>
          </a:p>
          <a:p>
            <a:pPr lvl="2"/>
            <a:r>
              <a:rPr lang="en-US" sz="3200" dirty="0">
                <a:latin typeface="Times New Roman"/>
                <a:cs typeface="Times New Roman"/>
              </a:rPr>
              <a:t>CPT code 23472 to add-on code 23430</a:t>
            </a:r>
            <a:endParaRPr lang="en-US" sz="3200">
              <a:cs typeface="Calibri"/>
            </a:endParaRPr>
          </a:p>
          <a:p>
            <a:pPr lvl="2"/>
            <a:r>
              <a:rPr lang="en-US" sz="3200" dirty="0">
                <a:latin typeface="Times New Roman"/>
                <a:cs typeface="Times New Roman"/>
              </a:rPr>
              <a:t>CPT code 69990 to add-on code 77003</a:t>
            </a:r>
            <a:endParaRPr lang="en-US" sz="3200" dirty="0">
              <a:cs typeface="Calibri"/>
            </a:endParaRPr>
          </a:p>
        </p:txBody>
      </p:sp>
    </p:spTree>
    <p:extLst>
      <p:ext uri="{BB962C8B-B14F-4D97-AF65-F5344CB8AC3E}">
        <p14:creationId xmlns:p14="http://schemas.microsoft.com/office/powerpoint/2010/main" val="334532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67207B-B32A-AA02-3AA3-5EF0FF5A1976}"/>
              </a:ext>
            </a:extLst>
          </p:cNvPr>
          <p:cNvSpPr>
            <a:spLocks noGrp="1"/>
          </p:cNvSpPr>
          <p:nvPr>
            <p:ph type="title"/>
          </p:nvPr>
        </p:nvSpPr>
        <p:spPr>
          <a:xfrm>
            <a:off x="793662" y="386930"/>
            <a:ext cx="10066122" cy="1298448"/>
          </a:xfrm>
        </p:spPr>
        <p:txBody>
          <a:bodyPr anchor="b">
            <a:normAutofit/>
          </a:bodyPr>
          <a:lstStyle/>
          <a:p>
            <a:r>
              <a:rPr lang="en-US" sz="4800" b="1">
                <a:cs typeface="Calibri Light"/>
              </a:rPr>
              <a:t>Types of Patients</a:t>
            </a: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BB87B33-F83D-0F4B-2C52-0F0A5C070A6F}"/>
              </a:ext>
            </a:extLst>
          </p:cNvPr>
          <p:cNvSpPr>
            <a:spLocks noGrp="1"/>
          </p:cNvSpPr>
          <p:nvPr>
            <p:ph idx="1"/>
          </p:nvPr>
        </p:nvSpPr>
        <p:spPr>
          <a:xfrm>
            <a:off x="793661" y="2599509"/>
            <a:ext cx="4530898" cy="3639450"/>
          </a:xfrm>
        </p:spPr>
        <p:txBody>
          <a:bodyPr vert="horz" lIns="91440" tIns="45720" rIns="91440" bIns="45720" rtlCol="0" anchor="ctr">
            <a:normAutofit/>
          </a:bodyPr>
          <a:lstStyle/>
          <a:p>
            <a:r>
              <a:rPr lang="en-US" dirty="0">
                <a:latin typeface="Times New Roman"/>
                <a:cs typeface="Times New Roman"/>
              </a:rPr>
              <a:t>There are many types of patients.</a:t>
            </a:r>
            <a:endParaRPr lang="en-US">
              <a:cs typeface="Calibri" panose="020F0502020204030204"/>
            </a:endParaRPr>
          </a:p>
          <a:p>
            <a:r>
              <a:rPr lang="en-US" dirty="0">
                <a:latin typeface="Times New Roman"/>
                <a:cs typeface="Times New Roman"/>
              </a:rPr>
              <a:t>Each patient has unique needs.</a:t>
            </a:r>
            <a:endParaRPr lang="en-US">
              <a:cs typeface="Calibri"/>
            </a:endParaRPr>
          </a:p>
          <a:p>
            <a:r>
              <a:rPr lang="en-US" dirty="0">
                <a:latin typeface="Times New Roman"/>
                <a:cs typeface="Times New Roman"/>
              </a:rPr>
              <a:t>Care should be tailored to their needs</a:t>
            </a:r>
            <a:endParaRPr lang="en-US" dirty="0"/>
          </a:p>
        </p:txBody>
      </p:sp>
      <p:pic>
        <p:nvPicPr>
          <p:cNvPr id="4" name="Picture 4">
            <a:extLst>
              <a:ext uri="{FF2B5EF4-FFF2-40B4-BE49-F238E27FC236}">
                <a16:creationId xmlns:a16="http://schemas.microsoft.com/office/drawing/2014/main" id="{83110D0C-5DDD-D1CD-3206-93BFA5C38A10}"/>
              </a:ext>
            </a:extLst>
          </p:cNvPr>
          <p:cNvPicPr>
            <a:picLocks noChangeAspect="1"/>
          </p:cNvPicPr>
          <p:nvPr/>
        </p:nvPicPr>
        <p:blipFill>
          <a:blip r:embed="rId2"/>
          <a:stretch>
            <a:fillRect/>
          </a:stretch>
        </p:blipFill>
        <p:spPr>
          <a:xfrm>
            <a:off x="5911532" y="2897374"/>
            <a:ext cx="5150277" cy="2888005"/>
          </a:xfrm>
          <a:prstGeom prst="rect">
            <a:avLst/>
          </a:prstGeom>
        </p:spPr>
      </p:pic>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299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00E0F77-E936-4985-B7B1-B9823486A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30F71B-4ABF-2389-3FE4-8F5A7632D73A}"/>
              </a:ext>
            </a:extLst>
          </p:cNvPr>
          <p:cNvSpPr>
            <a:spLocks noGrp="1"/>
          </p:cNvSpPr>
          <p:nvPr>
            <p:ph type="title"/>
          </p:nvPr>
        </p:nvSpPr>
        <p:spPr>
          <a:xfrm>
            <a:off x="72191" y="4883544"/>
            <a:ext cx="4321784" cy="1528153"/>
          </a:xfrm>
        </p:spPr>
        <p:txBody>
          <a:bodyPr anchor="ctr">
            <a:normAutofit/>
          </a:bodyPr>
          <a:lstStyle/>
          <a:p>
            <a:r>
              <a:rPr lang="en-US" sz="3600" b="1" dirty="0">
                <a:cs typeface="Calibri Light"/>
              </a:rPr>
              <a:t>Types of Patients Cont.</a:t>
            </a:r>
            <a:endParaRPr lang="en-US" sz="3600" dirty="0">
              <a:cs typeface="Calibri Light"/>
            </a:endParaRPr>
          </a:p>
        </p:txBody>
      </p:sp>
      <p:sp>
        <p:nvSpPr>
          <p:cNvPr id="11" name="Rectangle 10">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0"/>
            <a:ext cx="11231745" cy="458818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Graphical user interface, application&#10;&#10;Description automatically generated">
            <a:extLst>
              <a:ext uri="{FF2B5EF4-FFF2-40B4-BE49-F238E27FC236}">
                <a16:creationId xmlns:a16="http://schemas.microsoft.com/office/drawing/2014/main" id="{DD0C4AAB-6AB2-74BD-B641-E6A68DEF8104}"/>
              </a:ext>
            </a:extLst>
          </p:cNvPr>
          <p:cNvPicPr>
            <a:picLocks noChangeAspect="1"/>
          </p:cNvPicPr>
          <p:nvPr/>
        </p:nvPicPr>
        <p:blipFill>
          <a:blip r:embed="rId3"/>
          <a:stretch>
            <a:fillRect/>
          </a:stretch>
        </p:blipFill>
        <p:spPr>
          <a:xfrm>
            <a:off x="2314332" y="364142"/>
            <a:ext cx="7659390" cy="3867993"/>
          </a:xfrm>
          <a:prstGeom prst="rect">
            <a:avLst/>
          </a:prstGeom>
        </p:spPr>
      </p:pic>
      <p:sp>
        <p:nvSpPr>
          <p:cNvPr id="15" name="Rectangle 14">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01107" y="5661132"/>
            <a:ext cx="146304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213A50A-D385-3651-BE79-A8FEC23984A2}"/>
              </a:ext>
            </a:extLst>
          </p:cNvPr>
          <p:cNvSpPr>
            <a:spLocks noGrp="1"/>
          </p:cNvSpPr>
          <p:nvPr>
            <p:ph idx="1"/>
          </p:nvPr>
        </p:nvSpPr>
        <p:spPr>
          <a:xfrm>
            <a:off x="5162719" y="4883544"/>
            <a:ext cx="6586915" cy="1556907"/>
          </a:xfrm>
        </p:spPr>
        <p:txBody>
          <a:bodyPr vert="horz" lIns="91440" tIns="45720" rIns="91440" bIns="45720" rtlCol="0" anchor="ctr">
            <a:normAutofit/>
          </a:bodyPr>
          <a:lstStyle/>
          <a:p>
            <a:r>
              <a:rPr lang="en-US" dirty="0">
                <a:ea typeface="+mn-lt"/>
                <a:cs typeface="+mn-lt"/>
              </a:rPr>
              <a:t>Inpatient </a:t>
            </a:r>
            <a:endParaRPr lang="en-US">
              <a:cs typeface="Calibri" panose="020F0502020204030204"/>
            </a:endParaRPr>
          </a:p>
          <a:p>
            <a:r>
              <a:rPr lang="en-US" dirty="0">
                <a:ea typeface="+mn-lt"/>
                <a:cs typeface="+mn-lt"/>
              </a:rPr>
              <a:t>Outpatient </a:t>
            </a:r>
            <a:endParaRPr lang="en-US">
              <a:cs typeface="Calibri"/>
            </a:endParaRPr>
          </a:p>
          <a:p>
            <a:pPr marL="0" indent="0">
              <a:buNone/>
            </a:pPr>
            <a:endParaRPr lang="en-US" sz="1800">
              <a:cs typeface="Calibri"/>
            </a:endParaRPr>
          </a:p>
        </p:txBody>
      </p:sp>
    </p:spTree>
    <p:extLst>
      <p:ext uri="{BB962C8B-B14F-4D97-AF65-F5344CB8AC3E}">
        <p14:creationId xmlns:p14="http://schemas.microsoft.com/office/powerpoint/2010/main" val="2138147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Steps in Current Procedural Terminology (CPT) Coding</vt:lpstr>
      <vt:lpstr>Steps in Current Procedural Terminology (CPT)Coding Cont.</vt:lpstr>
      <vt:lpstr>Modifiers </vt:lpstr>
      <vt:lpstr>Modifiers Cont.</vt:lpstr>
      <vt:lpstr>Add-Ons</vt:lpstr>
      <vt:lpstr>Add-Ons Cont.</vt:lpstr>
      <vt:lpstr>Types of Patients</vt:lpstr>
      <vt:lpstr>Types of Patients Cont.</vt:lpstr>
      <vt:lpstr>Types of Patients Cont.</vt:lpstr>
      <vt:lpstr>Types of Patients Cont.</vt:lpstr>
      <vt:lpstr>Case Study One: Summary</vt:lpstr>
      <vt:lpstr>Case Study One: Procedure</vt:lpstr>
      <vt:lpstr>Case Study One: Modifiers and Add-ons</vt:lpstr>
      <vt:lpstr>Case Study Two: Summary </vt:lpstr>
      <vt:lpstr>Case Study Two: Summary Cont. </vt:lpstr>
      <vt:lpstr>Case Study Two: Procedure </vt:lpstr>
      <vt:lpstr>Case Study Two: Modifiers and Add-ons </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210</cp:revision>
  <dcterms:created xsi:type="dcterms:W3CDTF">2013-07-15T20:26:40Z</dcterms:created>
  <dcterms:modified xsi:type="dcterms:W3CDTF">2023-04-17T12:03:23Z</dcterms:modified>
</cp:coreProperties>
</file>