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CD041D-1291-4F29-881C-8141367CF53D}" v="22" dt="2023-05-08T09:10:01.291"/>
    <p1510:client id="{4B9CC978-60DB-4713-B62E-B5ECFC7D854A}" v="105" dt="2023-05-08T11:23:09.724"/>
    <p1510:client id="{568ED396-C710-4076-B658-309FF2A8E4CE}" v="5" dt="2023-05-08T11:24:45.911"/>
    <p1510:client id="{5A7E8BF2-E53C-4DA5-8230-5B7F2CF7A976}" v="239" dt="2023-05-08T06:43:26.869"/>
    <p1510:client id="{AF6F33FF-25BD-4843-9AE7-4EE3CFE1C609}" v="44" dt="2023-05-08T10:02:36.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4ED4F-8999-4706-9160-0F998B169F76}"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96A7E7F0-4C3E-4842-AD79-BE452C46D644}">
      <dgm:prSet/>
      <dgm:spPr/>
      <dgm:t>
        <a:bodyPr/>
        <a:lstStyle/>
        <a:p>
          <a:r>
            <a:rPr lang="en-US"/>
            <a:t>Hospice care</a:t>
          </a:r>
        </a:p>
      </dgm:t>
    </dgm:pt>
    <dgm:pt modelId="{BCB43A63-9EDF-486B-AEF8-C62B328A01D5}" type="parTrans" cxnId="{D1A3E8A9-D1F4-45A1-90A2-E8B29F234B30}">
      <dgm:prSet/>
      <dgm:spPr/>
      <dgm:t>
        <a:bodyPr/>
        <a:lstStyle/>
        <a:p>
          <a:endParaRPr lang="en-US"/>
        </a:p>
      </dgm:t>
    </dgm:pt>
    <dgm:pt modelId="{BA7EC508-7BEF-4857-87B0-C7AC687FF5FE}" type="sibTrans" cxnId="{D1A3E8A9-D1F4-45A1-90A2-E8B29F234B30}">
      <dgm:prSet/>
      <dgm:spPr/>
      <dgm:t>
        <a:bodyPr/>
        <a:lstStyle/>
        <a:p>
          <a:endParaRPr lang="en-US"/>
        </a:p>
      </dgm:t>
    </dgm:pt>
    <dgm:pt modelId="{F06E7BB6-376C-4A4D-9E23-C688A2D29E2C}">
      <dgm:prSet/>
      <dgm:spPr/>
      <dgm:t>
        <a:bodyPr/>
        <a:lstStyle/>
        <a:p>
          <a:r>
            <a:rPr lang="en-US"/>
            <a:t>Inpatient hospital stays </a:t>
          </a:r>
        </a:p>
      </dgm:t>
    </dgm:pt>
    <dgm:pt modelId="{90A83F7B-41A2-45DB-9054-75AD05D63237}" type="parTrans" cxnId="{E005FC16-349C-4ABC-AF0B-4FFB856E2A33}">
      <dgm:prSet/>
      <dgm:spPr/>
      <dgm:t>
        <a:bodyPr/>
        <a:lstStyle/>
        <a:p>
          <a:endParaRPr lang="en-US"/>
        </a:p>
      </dgm:t>
    </dgm:pt>
    <dgm:pt modelId="{1108246A-814F-42F4-84C0-3A4F08634E01}" type="sibTrans" cxnId="{E005FC16-349C-4ABC-AF0B-4FFB856E2A33}">
      <dgm:prSet/>
      <dgm:spPr/>
      <dgm:t>
        <a:bodyPr/>
        <a:lstStyle/>
        <a:p>
          <a:endParaRPr lang="en-US"/>
        </a:p>
      </dgm:t>
    </dgm:pt>
    <dgm:pt modelId="{BF530564-B8B7-4112-AA73-FFF4A0F777D6}">
      <dgm:prSet/>
      <dgm:spPr/>
      <dgm:t>
        <a:bodyPr/>
        <a:lstStyle/>
        <a:p>
          <a:r>
            <a:rPr lang="en-US"/>
            <a:t>Skilled nursing facility care</a:t>
          </a:r>
        </a:p>
      </dgm:t>
    </dgm:pt>
    <dgm:pt modelId="{EB04FA3A-3475-4150-986D-268ABB7842BE}" type="parTrans" cxnId="{3985F0CB-14A1-461D-861C-0BBE0A3AF6BB}">
      <dgm:prSet/>
      <dgm:spPr/>
      <dgm:t>
        <a:bodyPr/>
        <a:lstStyle/>
        <a:p>
          <a:endParaRPr lang="en-US"/>
        </a:p>
      </dgm:t>
    </dgm:pt>
    <dgm:pt modelId="{1F6E55B4-C8FC-4F95-A0A5-B6C4850D910B}" type="sibTrans" cxnId="{3985F0CB-14A1-461D-861C-0BBE0A3AF6BB}">
      <dgm:prSet/>
      <dgm:spPr/>
      <dgm:t>
        <a:bodyPr/>
        <a:lstStyle/>
        <a:p>
          <a:endParaRPr lang="en-US"/>
        </a:p>
      </dgm:t>
    </dgm:pt>
    <dgm:pt modelId="{D1539341-02F1-40EE-B0CE-56EE4E4DDEB7}">
      <dgm:prSet/>
      <dgm:spPr/>
      <dgm:t>
        <a:bodyPr/>
        <a:lstStyle/>
        <a:p>
          <a:r>
            <a:rPr lang="en-US"/>
            <a:t>Limited home health care services</a:t>
          </a:r>
        </a:p>
      </dgm:t>
    </dgm:pt>
    <dgm:pt modelId="{146A9105-6941-47F5-BA3D-ECB453DB25D4}" type="parTrans" cxnId="{96FF6B71-A140-4091-941C-2B5D2F446402}">
      <dgm:prSet/>
      <dgm:spPr/>
      <dgm:t>
        <a:bodyPr/>
        <a:lstStyle/>
        <a:p>
          <a:endParaRPr lang="en-US"/>
        </a:p>
      </dgm:t>
    </dgm:pt>
    <dgm:pt modelId="{05D7D5DE-F24F-454E-B975-50CE7A11A788}" type="sibTrans" cxnId="{96FF6B71-A140-4091-941C-2B5D2F446402}">
      <dgm:prSet/>
      <dgm:spPr/>
      <dgm:t>
        <a:bodyPr/>
        <a:lstStyle/>
        <a:p>
          <a:endParaRPr lang="en-US"/>
        </a:p>
      </dgm:t>
    </dgm:pt>
    <dgm:pt modelId="{CD797161-4701-4C3C-97FE-0FE84F4FC591}" type="pres">
      <dgm:prSet presAssocID="{7274ED4F-8999-4706-9160-0F998B169F76}" presName="linear" presStyleCnt="0">
        <dgm:presLayoutVars>
          <dgm:dir/>
          <dgm:animLvl val="lvl"/>
          <dgm:resizeHandles val="exact"/>
        </dgm:presLayoutVars>
      </dgm:prSet>
      <dgm:spPr/>
    </dgm:pt>
    <dgm:pt modelId="{B4C36E70-DDC2-4A0F-BE9C-A9ECEE7806AE}" type="pres">
      <dgm:prSet presAssocID="{96A7E7F0-4C3E-4842-AD79-BE452C46D644}" presName="parentLin" presStyleCnt="0"/>
      <dgm:spPr/>
    </dgm:pt>
    <dgm:pt modelId="{26441425-A9B6-4E60-9132-5D7EBE08A8D4}" type="pres">
      <dgm:prSet presAssocID="{96A7E7F0-4C3E-4842-AD79-BE452C46D644}" presName="parentLeftMargin" presStyleLbl="node1" presStyleIdx="0" presStyleCnt="4"/>
      <dgm:spPr/>
    </dgm:pt>
    <dgm:pt modelId="{7CFCCDC4-F6C3-418A-A033-DEE3417DDB0F}" type="pres">
      <dgm:prSet presAssocID="{96A7E7F0-4C3E-4842-AD79-BE452C46D644}" presName="parentText" presStyleLbl="node1" presStyleIdx="0" presStyleCnt="4">
        <dgm:presLayoutVars>
          <dgm:chMax val="0"/>
          <dgm:bulletEnabled val="1"/>
        </dgm:presLayoutVars>
      </dgm:prSet>
      <dgm:spPr/>
    </dgm:pt>
    <dgm:pt modelId="{E076C2EA-1DC2-41C4-9FFB-3DD7D172DDF2}" type="pres">
      <dgm:prSet presAssocID="{96A7E7F0-4C3E-4842-AD79-BE452C46D644}" presName="negativeSpace" presStyleCnt="0"/>
      <dgm:spPr/>
    </dgm:pt>
    <dgm:pt modelId="{615EF76B-8884-4540-874E-1FCBEBFA66E7}" type="pres">
      <dgm:prSet presAssocID="{96A7E7F0-4C3E-4842-AD79-BE452C46D644}" presName="childText" presStyleLbl="conFgAcc1" presStyleIdx="0" presStyleCnt="4">
        <dgm:presLayoutVars>
          <dgm:bulletEnabled val="1"/>
        </dgm:presLayoutVars>
      </dgm:prSet>
      <dgm:spPr/>
    </dgm:pt>
    <dgm:pt modelId="{2168A9CF-543B-42AA-BD32-AC177D245D00}" type="pres">
      <dgm:prSet presAssocID="{BA7EC508-7BEF-4857-87B0-C7AC687FF5FE}" presName="spaceBetweenRectangles" presStyleCnt="0"/>
      <dgm:spPr/>
    </dgm:pt>
    <dgm:pt modelId="{306AD031-BEE7-490A-8376-50EDC194B1C9}" type="pres">
      <dgm:prSet presAssocID="{F06E7BB6-376C-4A4D-9E23-C688A2D29E2C}" presName="parentLin" presStyleCnt="0"/>
      <dgm:spPr/>
    </dgm:pt>
    <dgm:pt modelId="{1251C1DF-E9A0-44D1-B60C-9010FF6A9DA0}" type="pres">
      <dgm:prSet presAssocID="{F06E7BB6-376C-4A4D-9E23-C688A2D29E2C}" presName="parentLeftMargin" presStyleLbl="node1" presStyleIdx="0" presStyleCnt="4"/>
      <dgm:spPr/>
    </dgm:pt>
    <dgm:pt modelId="{285358CD-77F6-4E65-88AD-21C66944080A}" type="pres">
      <dgm:prSet presAssocID="{F06E7BB6-376C-4A4D-9E23-C688A2D29E2C}" presName="parentText" presStyleLbl="node1" presStyleIdx="1" presStyleCnt="4">
        <dgm:presLayoutVars>
          <dgm:chMax val="0"/>
          <dgm:bulletEnabled val="1"/>
        </dgm:presLayoutVars>
      </dgm:prSet>
      <dgm:spPr/>
    </dgm:pt>
    <dgm:pt modelId="{9EDC57C4-6F75-48DD-91F0-DE78C4E5A60A}" type="pres">
      <dgm:prSet presAssocID="{F06E7BB6-376C-4A4D-9E23-C688A2D29E2C}" presName="negativeSpace" presStyleCnt="0"/>
      <dgm:spPr/>
    </dgm:pt>
    <dgm:pt modelId="{3FA13746-A919-49A9-9FAB-D606281DE7CF}" type="pres">
      <dgm:prSet presAssocID="{F06E7BB6-376C-4A4D-9E23-C688A2D29E2C}" presName="childText" presStyleLbl="conFgAcc1" presStyleIdx="1" presStyleCnt="4">
        <dgm:presLayoutVars>
          <dgm:bulletEnabled val="1"/>
        </dgm:presLayoutVars>
      </dgm:prSet>
      <dgm:spPr/>
    </dgm:pt>
    <dgm:pt modelId="{F4A19165-13C7-49AF-914C-17AFD6559966}" type="pres">
      <dgm:prSet presAssocID="{1108246A-814F-42F4-84C0-3A4F08634E01}" presName="spaceBetweenRectangles" presStyleCnt="0"/>
      <dgm:spPr/>
    </dgm:pt>
    <dgm:pt modelId="{6544A99E-3E8B-4916-9C27-C0837815EF57}" type="pres">
      <dgm:prSet presAssocID="{BF530564-B8B7-4112-AA73-FFF4A0F777D6}" presName="parentLin" presStyleCnt="0"/>
      <dgm:spPr/>
    </dgm:pt>
    <dgm:pt modelId="{4EFCE5EE-6113-41F2-9DBA-F65EAFA14628}" type="pres">
      <dgm:prSet presAssocID="{BF530564-B8B7-4112-AA73-FFF4A0F777D6}" presName="parentLeftMargin" presStyleLbl="node1" presStyleIdx="1" presStyleCnt="4"/>
      <dgm:spPr/>
    </dgm:pt>
    <dgm:pt modelId="{F4C34670-418C-4DD9-AE03-05639708FDC6}" type="pres">
      <dgm:prSet presAssocID="{BF530564-B8B7-4112-AA73-FFF4A0F777D6}" presName="parentText" presStyleLbl="node1" presStyleIdx="2" presStyleCnt="4">
        <dgm:presLayoutVars>
          <dgm:chMax val="0"/>
          <dgm:bulletEnabled val="1"/>
        </dgm:presLayoutVars>
      </dgm:prSet>
      <dgm:spPr/>
    </dgm:pt>
    <dgm:pt modelId="{0B924F2E-AD1C-451D-AEA5-F23E1AE10F0E}" type="pres">
      <dgm:prSet presAssocID="{BF530564-B8B7-4112-AA73-FFF4A0F777D6}" presName="negativeSpace" presStyleCnt="0"/>
      <dgm:spPr/>
    </dgm:pt>
    <dgm:pt modelId="{00F751E0-48ED-4106-99F7-6A5BF4EF6DB6}" type="pres">
      <dgm:prSet presAssocID="{BF530564-B8B7-4112-AA73-FFF4A0F777D6}" presName="childText" presStyleLbl="conFgAcc1" presStyleIdx="2" presStyleCnt="4">
        <dgm:presLayoutVars>
          <dgm:bulletEnabled val="1"/>
        </dgm:presLayoutVars>
      </dgm:prSet>
      <dgm:spPr/>
    </dgm:pt>
    <dgm:pt modelId="{9654908E-1035-49FC-8951-8B93CB2B3D31}" type="pres">
      <dgm:prSet presAssocID="{1F6E55B4-C8FC-4F95-A0A5-B6C4850D910B}" presName="spaceBetweenRectangles" presStyleCnt="0"/>
      <dgm:spPr/>
    </dgm:pt>
    <dgm:pt modelId="{7997A5D1-C454-49ED-824F-2C7FD62E9DA1}" type="pres">
      <dgm:prSet presAssocID="{D1539341-02F1-40EE-B0CE-56EE4E4DDEB7}" presName="parentLin" presStyleCnt="0"/>
      <dgm:spPr/>
    </dgm:pt>
    <dgm:pt modelId="{4D559205-F43D-4839-9309-AA6BE3C8E3ED}" type="pres">
      <dgm:prSet presAssocID="{D1539341-02F1-40EE-B0CE-56EE4E4DDEB7}" presName="parentLeftMargin" presStyleLbl="node1" presStyleIdx="2" presStyleCnt="4"/>
      <dgm:spPr/>
    </dgm:pt>
    <dgm:pt modelId="{FDFD6A9F-4681-4FF6-8E90-64A954D4FC40}" type="pres">
      <dgm:prSet presAssocID="{D1539341-02F1-40EE-B0CE-56EE4E4DDEB7}" presName="parentText" presStyleLbl="node1" presStyleIdx="3" presStyleCnt="4">
        <dgm:presLayoutVars>
          <dgm:chMax val="0"/>
          <dgm:bulletEnabled val="1"/>
        </dgm:presLayoutVars>
      </dgm:prSet>
      <dgm:spPr/>
    </dgm:pt>
    <dgm:pt modelId="{C6F4AC67-B3A7-45E9-9E55-B30D4A0289BF}" type="pres">
      <dgm:prSet presAssocID="{D1539341-02F1-40EE-B0CE-56EE4E4DDEB7}" presName="negativeSpace" presStyleCnt="0"/>
      <dgm:spPr/>
    </dgm:pt>
    <dgm:pt modelId="{53C7FC2D-267F-48F2-89A0-3FA2CA9E7044}" type="pres">
      <dgm:prSet presAssocID="{D1539341-02F1-40EE-B0CE-56EE4E4DDEB7}" presName="childText" presStyleLbl="conFgAcc1" presStyleIdx="3" presStyleCnt="4">
        <dgm:presLayoutVars>
          <dgm:bulletEnabled val="1"/>
        </dgm:presLayoutVars>
      </dgm:prSet>
      <dgm:spPr/>
    </dgm:pt>
  </dgm:ptLst>
  <dgm:cxnLst>
    <dgm:cxn modelId="{E005FC16-349C-4ABC-AF0B-4FFB856E2A33}" srcId="{7274ED4F-8999-4706-9160-0F998B169F76}" destId="{F06E7BB6-376C-4A4D-9E23-C688A2D29E2C}" srcOrd="1" destOrd="0" parTransId="{90A83F7B-41A2-45DB-9054-75AD05D63237}" sibTransId="{1108246A-814F-42F4-84C0-3A4F08634E01}"/>
    <dgm:cxn modelId="{5244541D-3119-49AE-B331-80C652936BF1}" type="presOf" srcId="{F06E7BB6-376C-4A4D-9E23-C688A2D29E2C}" destId="{285358CD-77F6-4E65-88AD-21C66944080A}" srcOrd="1" destOrd="0" presId="urn:microsoft.com/office/officeart/2005/8/layout/list1"/>
    <dgm:cxn modelId="{4CB00222-A0C0-4E4D-A136-01C064197A24}" type="presOf" srcId="{BF530564-B8B7-4112-AA73-FFF4A0F777D6}" destId="{4EFCE5EE-6113-41F2-9DBA-F65EAFA14628}" srcOrd="0" destOrd="0" presId="urn:microsoft.com/office/officeart/2005/8/layout/list1"/>
    <dgm:cxn modelId="{5C444A4A-E8B9-4C2E-A38C-4D2A1C7192AA}" type="presOf" srcId="{BF530564-B8B7-4112-AA73-FFF4A0F777D6}" destId="{F4C34670-418C-4DD9-AE03-05639708FDC6}" srcOrd="1" destOrd="0" presId="urn:microsoft.com/office/officeart/2005/8/layout/list1"/>
    <dgm:cxn modelId="{E530DA6B-FD5B-4840-BE27-B93D286EF8DD}" type="presOf" srcId="{D1539341-02F1-40EE-B0CE-56EE4E4DDEB7}" destId="{4D559205-F43D-4839-9309-AA6BE3C8E3ED}" srcOrd="0" destOrd="0" presId="urn:microsoft.com/office/officeart/2005/8/layout/list1"/>
    <dgm:cxn modelId="{B9F76871-7F99-42EB-9FE0-835380FBD5C4}" type="presOf" srcId="{F06E7BB6-376C-4A4D-9E23-C688A2D29E2C}" destId="{1251C1DF-E9A0-44D1-B60C-9010FF6A9DA0}" srcOrd="0" destOrd="0" presId="urn:microsoft.com/office/officeart/2005/8/layout/list1"/>
    <dgm:cxn modelId="{96FF6B71-A140-4091-941C-2B5D2F446402}" srcId="{7274ED4F-8999-4706-9160-0F998B169F76}" destId="{D1539341-02F1-40EE-B0CE-56EE4E4DDEB7}" srcOrd="3" destOrd="0" parTransId="{146A9105-6941-47F5-BA3D-ECB453DB25D4}" sibTransId="{05D7D5DE-F24F-454E-B975-50CE7A11A788}"/>
    <dgm:cxn modelId="{9BF70A96-AAD7-467D-A6F2-8C6DFACFB584}" type="presOf" srcId="{D1539341-02F1-40EE-B0CE-56EE4E4DDEB7}" destId="{FDFD6A9F-4681-4FF6-8E90-64A954D4FC40}" srcOrd="1" destOrd="0" presId="urn:microsoft.com/office/officeart/2005/8/layout/list1"/>
    <dgm:cxn modelId="{1774A598-402F-4281-971C-5E186A6A91A9}" type="presOf" srcId="{96A7E7F0-4C3E-4842-AD79-BE452C46D644}" destId="{26441425-A9B6-4E60-9132-5D7EBE08A8D4}" srcOrd="0" destOrd="0" presId="urn:microsoft.com/office/officeart/2005/8/layout/list1"/>
    <dgm:cxn modelId="{D1A3E8A9-D1F4-45A1-90A2-E8B29F234B30}" srcId="{7274ED4F-8999-4706-9160-0F998B169F76}" destId="{96A7E7F0-4C3E-4842-AD79-BE452C46D644}" srcOrd="0" destOrd="0" parTransId="{BCB43A63-9EDF-486B-AEF8-C62B328A01D5}" sibTransId="{BA7EC508-7BEF-4857-87B0-C7AC687FF5FE}"/>
    <dgm:cxn modelId="{3AB2C6BC-C0FE-4EC0-8582-44B8E4487729}" type="presOf" srcId="{96A7E7F0-4C3E-4842-AD79-BE452C46D644}" destId="{7CFCCDC4-F6C3-418A-A033-DEE3417DDB0F}" srcOrd="1" destOrd="0" presId="urn:microsoft.com/office/officeart/2005/8/layout/list1"/>
    <dgm:cxn modelId="{3985F0CB-14A1-461D-861C-0BBE0A3AF6BB}" srcId="{7274ED4F-8999-4706-9160-0F998B169F76}" destId="{BF530564-B8B7-4112-AA73-FFF4A0F777D6}" srcOrd="2" destOrd="0" parTransId="{EB04FA3A-3475-4150-986D-268ABB7842BE}" sibTransId="{1F6E55B4-C8FC-4F95-A0A5-B6C4850D910B}"/>
    <dgm:cxn modelId="{DFF55FEC-736C-4496-A3AB-DA1858807D90}" type="presOf" srcId="{7274ED4F-8999-4706-9160-0F998B169F76}" destId="{CD797161-4701-4C3C-97FE-0FE84F4FC591}" srcOrd="0" destOrd="0" presId="urn:microsoft.com/office/officeart/2005/8/layout/list1"/>
    <dgm:cxn modelId="{4DC873D6-8C59-4D8A-9644-97D6FF778812}" type="presParOf" srcId="{CD797161-4701-4C3C-97FE-0FE84F4FC591}" destId="{B4C36E70-DDC2-4A0F-BE9C-A9ECEE7806AE}" srcOrd="0" destOrd="0" presId="urn:microsoft.com/office/officeart/2005/8/layout/list1"/>
    <dgm:cxn modelId="{A0682A2A-40AF-49E5-A7ED-9730905F971D}" type="presParOf" srcId="{B4C36E70-DDC2-4A0F-BE9C-A9ECEE7806AE}" destId="{26441425-A9B6-4E60-9132-5D7EBE08A8D4}" srcOrd="0" destOrd="0" presId="urn:microsoft.com/office/officeart/2005/8/layout/list1"/>
    <dgm:cxn modelId="{D59C881A-E1AC-4863-9210-FDCF4B98FA64}" type="presParOf" srcId="{B4C36E70-DDC2-4A0F-BE9C-A9ECEE7806AE}" destId="{7CFCCDC4-F6C3-418A-A033-DEE3417DDB0F}" srcOrd="1" destOrd="0" presId="urn:microsoft.com/office/officeart/2005/8/layout/list1"/>
    <dgm:cxn modelId="{BB2F0690-02D8-422D-A5D0-B24654D625A9}" type="presParOf" srcId="{CD797161-4701-4C3C-97FE-0FE84F4FC591}" destId="{E076C2EA-1DC2-41C4-9FFB-3DD7D172DDF2}" srcOrd="1" destOrd="0" presId="urn:microsoft.com/office/officeart/2005/8/layout/list1"/>
    <dgm:cxn modelId="{906226E3-CB1D-4184-9132-C60DBDF8FA7F}" type="presParOf" srcId="{CD797161-4701-4C3C-97FE-0FE84F4FC591}" destId="{615EF76B-8884-4540-874E-1FCBEBFA66E7}" srcOrd="2" destOrd="0" presId="urn:microsoft.com/office/officeart/2005/8/layout/list1"/>
    <dgm:cxn modelId="{A626CB99-E2CF-4FB7-9A2D-1611F09DC39A}" type="presParOf" srcId="{CD797161-4701-4C3C-97FE-0FE84F4FC591}" destId="{2168A9CF-543B-42AA-BD32-AC177D245D00}" srcOrd="3" destOrd="0" presId="urn:microsoft.com/office/officeart/2005/8/layout/list1"/>
    <dgm:cxn modelId="{982FD9D9-6CCA-4FB7-AB1E-D4E07FDE9987}" type="presParOf" srcId="{CD797161-4701-4C3C-97FE-0FE84F4FC591}" destId="{306AD031-BEE7-490A-8376-50EDC194B1C9}" srcOrd="4" destOrd="0" presId="urn:microsoft.com/office/officeart/2005/8/layout/list1"/>
    <dgm:cxn modelId="{CA76778F-720B-4F8D-B521-B5A7E5CB75B2}" type="presParOf" srcId="{306AD031-BEE7-490A-8376-50EDC194B1C9}" destId="{1251C1DF-E9A0-44D1-B60C-9010FF6A9DA0}" srcOrd="0" destOrd="0" presId="urn:microsoft.com/office/officeart/2005/8/layout/list1"/>
    <dgm:cxn modelId="{B30A41B7-8ABA-4443-996C-F91836AD58B2}" type="presParOf" srcId="{306AD031-BEE7-490A-8376-50EDC194B1C9}" destId="{285358CD-77F6-4E65-88AD-21C66944080A}" srcOrd="1" destOrd="0" presId="urn:microsoft.com/office/officeart/2005/8/layout/list1"/>
    <dgm:cxn modelId="{80A944FE-91BF-46EC-BDDD-0F8148337CEA}" type="presParOf" srcId="{CD797161-4701-4C3C-97FE-0FE84F4FC591}" destId="{9EDC57C4-6F75-48DD-91F0-DE78C4E5A60A}" srcOrd="5" destOrd="0" presId="urn:microsoft.com/office/officeart/2005/8/layout/list1"/>
    <dgm:cxn modelId="{7C78C19E-A815-4147-A6DF-C8392F31BC01}" type="presParOf" srcId="{CD797161-4701-4C3C-97FE-0FE84F4FC591}" destId="{3FA13746-A919-49A9-9FAB-D606281DE7CF}" srcOrd="6" destOrd="0" presId="urn:microsoft.com/office/officeart/2005/8/layout/list1"/>
    <dgm:cxn modelId="{9FBB169D-7FFC-443B-9B62-AE8FEECDDA37}" type="presParOf" srcId="{CD797161-4701-4C3C-97FE-0FE84F4FC591}" destId="{F4A19165-13C7-49AF-914C-17AFD6559966}" srcOrd="7" destOrd="0" presId="urn:microsoft.com/office/officeart/2005/8/layout/list1"/>
    <dgm:cxn modelId="{64973915-3740-473A-8400-507AAC9DC9E0}" type="presParOf" srcId="{CD797161-4701-4C3C-97FE-0FE84F4FC591}" destId="{6544A99E-3E8B-4916-9C27-C0837815EF57}" srcOrd="8" destOrd="0" presId="urn:microsoft.com/office/officeart/2005/8/layout/list1"/>
    <dgm:cxn modelId="{571D8E8C-704C-460E-88A2-823B01FB7942}" type="presParOf" srcId="{6544A99E-3E8B-4916-9C27-C0837815EF57}" destId="{4EFCE5EE-6113-41F2-9DBA-F65EAFA14628}" srcOrd="0" destOrd="0" presId="urn:microsoft.com/office/officeart/2005/8/layout/list1"/>
    <dgm:cxn modelId="{CA72831B-EFAC-4492-BCF6-3BAEE9B65B82}" type="presParOf" srcId="{6544A99E-3E8B-4916-9C27-C0837815EF57}" destId="{F4C34670-418C-4DD9-AE03-05639708FDC6}" srcOrd="1" destOrd="0" presId="urn:microsoft.com/office/officeart/2005/8/layout/list1"/>
    <dgm:cxn modelId="{12B1AF8C-82B6-4DDD-996D-D505305FA048}" type="presParOf" srcId="{CD797161-4701-4C3C-97FE-0FE84F4FC591}" destId="{0B924F2E-AD1C-451D-AEA5-F23E1AE10F0E}" srcOrd="9" destOrd="0" presId="urn:microsoft.com/office/officeart/2005/8/layout/list1"/>
    <dgm:cxn modelId="{6A0F5F10-5945-4968-AABB-F61C84C5D2BA}" type="presParOf" srcId="{CD797161-4701-4C3C-97FE-0FE84F4FC591}" destId="{00F751E0-48ED-4106-99F7-6A5BF4EF6DB6}" srcOrd="10" destOrd="0" presId="urn:microsoft.com/office/officeart/2005/8/layout/list1"/>
    <dgm:cxn modelId="{C51C416D-594C-4D2F-BA25-92D17557B091}" type="presParOf" srcId="{CD797161-4701-4C3C-97FE-0FE84F4FC591}" destId="{9654908E-1035-49FC-8951-8B93CB2B3D31}" srcOrd="11" destOrd="0" presId="urn:microsoft.com/office/officeart/2005/8/layout/list1"/>
    <dgm:cxn modelId="{6B77AAAF-7D32-4CD2-A24B-DAF4129E9B19}" type="presParOf" srcId="{CD797161-4701-4C3C-97FE-0FE84F4FC591}" destId="{7997A5D1-C454-49ED-824F-2C7FD62E9DA1}" srcOrd="12" destOrd="0" presId="urn:microsoft.com/office/officeart/2005/8/layout/list1"/>
    <dgm:cxn modelId="{9A9C6CBF-5BF2-4439-BEB5-F39ABF2BF110}" type="presParOf" srcId="{7997A5D1-C454-49ED-824F-2C7FD62E9DA1}" destId="{4D559205-F43D-4839-9309-AA6BE3C8E3ED}" srcOrd="0" destOrd="0" presId="urn:microsoft.com/office/officeart/2005/8/layout/list1"/>
    <dgm:cxn modelId="{D49DAA68-D876-46D1-BF47-8ABC2BEA1849}" type="presParOf" srcId="{7997A5D1-C454-49ED-824F-2C7FD62E9DA1}" destId="{FDFD6A9F-4681-4FF6-8E90-64A954D4FC40}" srcOrd="1" destOrd="0" presId="urn:microsoft.com/office/officeart/2005/8/layout/list1"/>
    <dgm:cxn modelId="{CB3F88A7-7EBF-4D34-9420-CA603B49C2E7}" type="presParOf" srcId="{CD797161-4701-4C3C-97FE-0FE84F4FC591}" destId="{C6F4AC67-B3A7-45E9-9E55-B30D4A0289BF}" srcOrd="13" destOrd="0" presId="urn:microsoft.com/office/officeart/2005/8/layout/list1"/>
    <dgm:cxn modelId="{DC04AC16-FABF-4956-B905-86767200CDB3}" type="presParOf" srcId="{CD797161-4701-4C3C-97FE-0FE84F4FC591}" destId="{53C7FC2D-267F-48F2-89A0-3FA2CA9E704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840C8-4179-4276-9401-8EA425130F4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7A96DCB-412F-4F5E-965B-BA0192B84CAB}">
      <dgm:prSet/>
      <dgm:spPr/>
      <dgm:t>
        <a:bodyPr/>
        <a:lstStyle/>
        <a:p>
          <a:r>
            <a:rPr lang="en-US"/>
            <a:t>Long-term care</a:t>
          </a:r>
        </a:p>
      </dgm:t>
    </dgm:pt>
    <dgm:pt modelId="{C633BD4B-BB1A-4F4F-A243-913EC21DB842}" type="parTrans" cxnId="{5F772B83-DC5D-4BD4-A95B-4518BB55360D}">
      <dgm:prSet/>
      <dgm:spPr/>
      <dgm:t>
        <a:bodyPr/>
        <a:lstStyle/>
        <a:p>
          <a:endParaRPr lang="en-US"/>
        </a:p>
      </dgm:t>
    </dgm:pt>
    <dgm:pt modelId="{4EE3C608-541F-4B8E-8512-DE06419F63C1}" type="sibTrans" cxnId="{5F772B83-DC5D-4BD4-A95B-4518BB55360D}">
      <dgm:prSet/>
      <dgm:spPr/>
      <dgm:t>
        <a:bodyPr/>
        <a:lstStyle/>
        <a:p>
          <a:endParaRPr lang="en-US"/>
        </a:p>
      </dgm:t>
    </dgm:pt>
    <dgm:pt modelId="{A59446CE-960F-48A7-A5F0-E79D4A83C3F3}">
      <dgm:prSet/>
      <dgm:spPr/>
      <dgm:t>
        <a:bodyPr/>
        <a:lstStyle/>
        <a:p>
          <a:r>
            <a:rPr lang="en-US"/>
            <a:t>Custodial care</a:t>
          </a:r>
        </a:p>
      </dgm:t>
    </dgm:pt>
    <dgm:pt modelId="{4C684409-BB16-45B2-8B0B-8E927D33C6CE}" type="parTrans" cxnId="{38DCD12A-09EE-4576-A5EB-8D479F303AD5}">
      <dgm:prSet/>
      <dgm:spPr/>
      <dgm:t>
        <a:bodyPr/>
        <a:lstStyle/>
        <a:p>
          <a:endParaRPr lang="en-US"/>
        </a:p>
      </dgm:t>
    </dgm:pt>
    <dgm:pt modelId="{28FE93C5-7EFE-4E5F-80EA-4107A2673218}" type="sibTrans" cxnId="{38DCD12A-09EE-4576-A5EB-8D479F303AD5}">
      <dgm:prSet/>
      <dgm:spPr/>
      <dgm:t>
        <a:bodyPr/>
        <a:lstStyle/>
        <a:p>
          <a:endParaRPr lang="en-US"/>
        </a:p>
      </dgm:t>
    </dgm:pt>
    <dgm:pt modelId="{61990C54-75EE-4383-944E-5F5DF18AD785}">
      <dgm:prSet/>
      <dgm:spPr/>
      <dgm:t>
        <a:bodyPr/>
        <a:lstStyle/>
        <a:p>
          <a:r>
            <a:rPr lang="en-US"/>
            <a:t>Dental care</a:t>
          </a:r>
        </a:p>
      </dgm:t>
    </dgm:pt>
    <dgm:pt modelId="{618D7FF7-657A-4A8F-9EAF-520FDFB8A74B}" type="parTrans" cxnId="{73B340D2-204D-43E0-A9E8-6B45BAE07C9B}">
      <dgm:prSet/>
      <dgm:spPr/>
      <dgm:t>
        <a:bodyPr/>
        <a:lstStyle/>
        <a:p>
          <a:endParaRPr lang="en-US"/>
        </a:p>
      </dgm:t>
    </dgm:pt>
    <dgm:pt modelId="{97887CC6-E97F-4F54-AB88-37DF67BF0D8F}" type="sibTrans" cxnId="{73B340D2-204D-43E0-A9E8-6B45BAE07C9B}">
      <dgm:prSet/>
      <dgm:spPr/>
      <dgm:t>
        <a:bodyPr/>
        <a:lstStyle/>
        <a:p>
          <a:endParaRPr lang="en-US"/>
        </a:p>
      </dgm:t>
    </dgm:pt>
    <dgm:pt modelId="{C753EE84-432C-448E-969C-95AA59C073DF}">
      <dgm:prSet/>
      <dgm:spPr/>
      <dgm:t>
        <a:bodyPr/>
        <a:lstStyle/>
        <a:p>
          <a:r>
            <a:rPr lang="en-US"/>
            <a:t>Private duty nursing </a:t>
          </a:r>
        </a:p>
      </dgm:t>
    </dgm:pt>
    <dgm:pt modelId="{92310AC5-F812-490A-9C38-DAE40BD0DCF8}" type="parTrans" cxnId="{45F03C47-7AB9-4084-94A1-F67BBD674D9A}">
      <dgm:prSet/>
      <dgm:spPr/>
      <dgm:t>
        <a:bodyPr/>
        <a:lstStyle/>
        <a:p>
          <a:endParaRPr lang="en-US"/>
        </a:p>
      </dgm:t>
    </dgm:pt>
    <dgm:pt modelId="{C192D73C-54DE-466B-A048-70297A28D799}" type="sibTrans" cxnId="{45F03C47-7AB9-4084-94A1-F67BBD674D9A}">
      <dgm:prSet/>
      <dgm:spPr/>
      <dgm:t>
        <a:bodyPr/>
        <a:lstStyle/>
        <a:p>
          <a:endParaRPr lang="en-US"/>
        </a:p>
      </dgm:t>
    </dgm:pt>
    <dgm:pt modelId="{13E57A49-BC97-472C-9310-E5F9250D77CD}">
      <dgm:prSet/>
      <dgm:spPr/>
      <dgm:t>
        <a:bodyPr/>
        <a:lstStyle/>
        <a:p>
          <a:r>
            <a:rPr lang="en-US"/>
            <a:t>Vison care</a:t>
          </a:r>
        </a:p>
      </dgm:t>
    </dgm:pt>
    <dgm:pt modelId="{C2ECE08B-EBEE-48A3-8AE4-0CCB3CD1C9D8}" type="parTrans" cxnId="{5EEDAD49-A2F3-4E67-BEC0-C01BFFF9BAFB}">
      <dgm:prSet/>
      <dgm:spPr/>
      <dgm:t>
        <a:bodyPr/>
        <a:lstStyle/>
        <a:p>
          <a:endParaRPr lang="en-US"/>
        </a:p>
      </dgm:t>
    </dgm:pt>
    <dgm:pt modelId="{3636A196-0CDF-4271-9C8D-2B98B5576177}" type="sibTrans" cxnId="{5EEDAD49-A2F3-4E67-BEC0-C01BFFF9BAFB}">
      <dgm:prSet/>
      <dgm:spPr/>
      <dgm:t>
        <a:bodyPr/>
        <a:lstStyle/>
        <a:p>
          <a:endParaRPr lang="en-US"/>
        </a:p>
      </dgm:t>
    </dgm:pt>
    <dgm:pt modelId="{89C6C5BF-24A8-4A88-96B2-15C5181AA22D}">
      <dgm:prSet/>
      <dgm:spPr/>
      <dgm:t>
        <a:bodyPr/>
        <a:lstStyle/>
        <a:p>
          <a:r>
            <a:rPr lang="en-US"/>
            <a:t>Hearing aids</a:t>
          </a:r>
        </a:p>
      </dgm:t>
    </dgm:pt>
    <dgm:pt modelId="{C64DDF0B-5CD3-4A2F-9631-2954694B178B}" type="parTrans" cxnId="{7E62A334-8ACB-466B-8960-2DE4AAC680E1}">
      <dgm:prSet/>
      <dgm:spPr/>
      <dgm:t>
        <a:bodyPr/>
        <a:lstStyle/>
        <a:p>
          <a:endParaRPr lang="en-US"/>
        </a:p>
      </dgm:t>
    </dgm:pt>
    <dgm:pt modelId="{149FEADB-2E7B-4A7C-895B-E21E59BE59A1}" type="sibTrans" cxnId="{7E62A334-8ACB-466B-8960-2DE4AAC680E1}">
      <dgm:prSet/>
      <dgm:spPr/>
      <dgm:t>
        <a:bodyPr/>
        <a:lstStyle/>
        <a:p>
          <a:endParaRPr lang="en-US"/>
        </a:p>
      </dgm:t>
    </dgm:pt>
    <dgm:pt modelId="{9C49FC7B-ED99-4748-9119-3F812A40A4B5}">
      <dgm:prSet/>
      <dgm:spPr/>
      <dgm:t>
        <a:bodyPr/>
        <a:lstStyle/>
        <a:p>
          <a:r>
            <a:rPr lang="en-US"/>
            <a:t>Cosmetic surgery </a:t>
          </a:r>
        </a:p>
      </dgm:t>
    </dgm:pt>
    <dgm:pt modelId="{0DA7E8AC-D821-4DD8-BFBD-D41BCA947781}" type="parTrans" cxnId="{87080A1F-6462-485D-9667-EEA449AB7CA8}">
      <dgm:prSet/>
      <dgm:spPr/>
      <dgm:t>
        <a:bodyPr/>
        <a:lstStyle/>
        <a:p>
          <a:endParaRPr lang="en-US"/>
        </a:p>
      </dgm:t>
    </dgm:pt>
    <dgm:pt modelId="{66829A46-43B9-46B2-9482-BCC7D41311CF}" type="sibTrans" cxnId="{87080A1F-6462-485D-9667-EEA449AB7CA8}">
      <dgm:prSet/>
      <dgm:spPr/>
      <dgm:t>
        <a:bodyPr/>
        <a:lstStyle/>
        <a:p>
          <a:endParaRPr lang="en-US"/>
        </a:p>
      </dgm:t>
    </dgm:pt>
    <dgm:pt modelId="{F96A3B40-9728-424E-87FD-7A01632822B0}" type="pres">
      <dgm:prSet presAssocID="{7F6840C8-4179-4276-9401-8EA425130F43}" presName="linear" presStyleCnt="0">
        <dgm:presLayoutVars>
          <dgm:animLvl val="lvl"/>
          <dgm:resizeHandles val="exact"/>
        </dgm:presLayoutVars>
      </dgm:prSet>
      <dgm:spPr/>
    </dgm:pt>
    <dgm:pt modelId="{9756D02A-A347-4957-8376-2B14C33E9668}" type="pres">
      <dgm:prSet presAssocID="{B7A96DCB-412F-4F5E-965B-BA0192B84CAB}" presName="parentText" presStyleLbl="node1" presStyleIdx="0" presStyleCnt="7">
        <dgm:presLayoutVars>
          <dgm:chMax val="0"/>
          <dgm:bulletEnabled val="1"/>
        </dgm:presLayoutVars>
      </dgm:prSet>
      <dgm:spPr/>
    </dgm:pt>
    <dgm:pt modelId="{4F5471FA-AD17-45D6-8BCF-8B9B5FEB9DF5}" type="pres">
      <dgm:prSet presAssocID="{4EE3C608-541F-4B8E-8512-DE06419F63C1}" presName="spacer" presStyleCnt="0"/>
      <dgm:spPr/>
    </dgm:pt>
    <dgm:pt modelId="{63B1D026-8EBB-43C0-A8B1-B5C17EAF3692}" type="pres">
      <dgm:prSet presAssocID="{A59446CE-960F-48A7-A5F0-E79D4A83C3F3}" presName="parentText" presStyleLbl="node1" presStyleIdx="1" presStyleCnt="7">
        <dgm:presLayoutVars>
          <dgm:chMax val="0"/>
          <dgm:bulletEnabled val="1"/>
        </dgm:presLayoutVars>
      </dgm:prSet>
      <dgm:spPr/>
    </dgm:pt>
    <dgm:pt modelId="{2C9A3415-E823-4AC0-922D-93E6DB8283EE}" type="pres">
      <dgm:prSet presAssocID="{28FE93C5-7EFE-4E5F-80EA-4107A2673218}" presName="spacer" presStyleCnt="0"/>
      <dgm:spPr/>
    </dgm:pt>
    <dgm:pt modelId="{B633A515-FA0F-4FF6-A3EA-ECBE2887F92E}" type="pres">
      <dgm:prSet presAssocID="{61990C54-75EE-4383-944E-5F5DF18AD785}" presName="parentText" presStyleLbl="node1" presStyleIdx="2" presStyleCnt="7">
        <dgm:presLayoutVars>
          <dgm:chMax val="0"/>
          <dgm:bulletEnabled val="1"/>
        </dgm:presLayoutVars>
      </dgm:prSet>
      <dgm:spPr/>
    </dgm:pt>
    <dgm:pt modelId="{5F7F1D1D-CA8C-4567-B093-75BDFC88A7AB}" type="pres">
      <dgm:prSet presAssocID="{97887CC6-E97F-4F54-AB88-37DF67BF0D8F}" presName="spacer" presStyleCnt="0"/>
      <dgm:spPr/>
    </dgm:pt>
    <dgm:pt modelId="{B7085737-17CC-4917-9E20-032A246773F4}" type="pres">
      <dgm:prSet presAssocID="{C753EE84-432C-448E-969C-95AA59C073DF}" presName="parentText" presStyleLbl="node1" presStyleIdx="3" presStyleCnt="7">
        <dgm:presLayoutVars>
          <dgm:chMax val="0"/>
          <dgm:bulletEnabled val="1"/>
        </dgm:presLayoutVars>
      </dgm:prSet>
      <dgm:spPr/>
    </dgm:pt>
    <dgm:pt modelId="{124D3AFC-641F-498B-B65B-0FFEA50CD10E}" type="pres">
      <dgm:prSet presAssocID="{C192D73C-54DE-466B-A048-70297A28D799}" presName="spacer" presStyleCnt="0"/>
      <dgm:spPr/>
    </dgm:pt>
    <dgm:pt modelId="{DD90942B-D3D5-4237-A807-7DD4262A3245}" type="pres">
      <dgm:prSet presAssocID="{13E57A49-BC97-472C-9310-E5F9250D77CD}" presName="parentText" presStyleLbl="node1" presStyleIdx="4" presStyleCnt="7">
        <dgm:presLayoutVars>
          <dgm:chMax val="0"/>
          <dgm:bulletEnabled val="1"/>
        </dgm:presLayoutVars>
      </dgm:prSet>
      <dgm:spPr/>
    </dgm:pt>
    <dgm:pt modelId="{1DEB6353-B8EF-442B-BFF5-9634C5F7C665}" type="pres">
      <dgm:prSet presAssocID="{3636A196-0CDF-4271-9C8D-2B98B5576177}" presName="spacer" presStyleCnt="0"/>
      <dgm:spPr/>
    </dgm:pt>
    <dgm:pt modelId="{E5BF5CBB-6876-4D79-B5D6-29506FB17CE5}" type="pres">
      <dgm:prSet presAssocID="{89C6C5BF-24A8-4A88-96B2-15C5181AA22D}" presName="parentText" presStyleLbl="node1" presStyleIdx="5" presStyleCnt="7">
        <dgm:presLayoutVars>
          <dgm:chMax val="0"/>
          <dgm:bulletEnabled val="1"/>
        </dgm:presLayoutVars>
      </dgm:prSet>
      <dgm:spPr/>
    </dgm:pt>
    <dgm:pt modelId="{E1B61BD3-B639-40AC-BA7F-E63A9A12A685}" type="pres">
      <dgm:prSet presAssocID="{149FEADB-2E7B-4A7C-895B-E21E59BE59A1}" presName="spacer" presStyleCnt="0"/>
      <dgm:spPr/>
    </dgm:pt>
    <dgm:pt modelId="{24C5D33A-C3AA-4323-B4D5-677AB4FE4066}" type="pres">
      <dgm:prSet presAssocID="{9C49FC7B-ED99-4748-9119-3F812A40A4B5}" presName="parentText" presStyleLbl="node1" presStyleIdx="6" presStyleCnt="7">
        <dgm:presLayoutVars>
          <dgm:chMax val="0"/>
          <dgm:bulletEnabled val="1"/>
        </dgm:presLayoutVars>
      </dgm:prSet>
      <dgm:spPr/>
    </dgm:pt>
  </dgm:ptLst>
  <dgm:cxnLst>
    <dgm:cxn modelId="{F7942B1E-74D1-423D-A7F5-8FF72DA8B93C}" type="presOf" srcId="{13E57A49-BC97-472C-9310-E5F9250D77CD}" destId="{DD90942B-D3D5-4237-A807-7DD4262A3245}" srcOrd="0" destOrd="0" presId="urn:microsoft.com/office/officeart/2005/8/layout/vList2"/>
    <dgm:cxn modelId="{87080A1F-6462-485D-9667-EEA449AB7CA8}" srcId="{7F6840C8-4179-4276-9401-8EA425130F43}" destId="{9C49FC7B-ED99-4748-9119-3F812A40A4B5}" srcOrd="6" destOrd="0" parTransId="{0DA7E8AC-D821-4DD8-BFBD-D41BCA947781}" sibTransId="{66829A46-43B9-46B2-9482-BCC7D41311CF}"/>
    <dgm:cxn modelId="{38DCD12A-09EE-4576-A5EB-8D479F303AD5}" srcId="{7F6840C8-4179-4276-9401-8EA425130F43}" destId="{A59446CE-960F-48A7-A5F0-E79D4A83C3F3}" srcOrd="1" destOrd="0" parTransId="{4C684409-BB16-45B2-8B0B-8E927D33C6CE}" sibTransId="{28FE93C5-7EFE-4E5F-80EA-4107A2673218}"/>
    <dgm:cxn modelId="{C7C3DB30-973D-4FCB-A988-C074CDAF82D2}" type="presOf" srcId="{89C6C5BF-24A8-4A88-96B2-15C5181AA22D}" destId="{E5BF5CBB-6876-4D79-B5D6-29506FB17CE5}" srcOrd="0" destOrd="0" presId="urn:microsoft.com/office/officeart/2005/8/layout/vList2"/>
    <dgm:cxn modelId="{4480E233-C165-4783-9FF6-24075CDD87CA}" type="presOf" srcId="{61990C54-75EE-4383-944E-5F5DF18AD785}" destId="{B633A515-FA0F-4FF6-A3EA-ECBE2887F92E}" srcOrd="0" destOrd="0" presId="urn:microsoft.com/office/officeart/2005/8/layout/vList2"/>
    <dgm:cxn modelId="{7E62A334-8ACB-466B-8960-2DE4AAC680E1}" srcId="{7F6840C8-4179-4276-9401-8EA425130F43}" destId="{89C6C5BF-24A8-4A88-96B2-15C5181AA22D}" srcOrd="5" destOrd="0" parTransId="{C64DDF0B-5CD3-4A2F-9631-2954694B178B}" sibTransId="{149FEADB-2E7B-4A7C-895B-E21E59BE59A1}"/>
    <dgm:cxn modelId="{F71F565E-B25F-427D-8CB0-229AD3DA77DC}" type="presOf" srcId="{A59446CE-960F-48A7-A5F0-E79D4A83C3F3}" destId="{63B1D026-8EBB-43C0-A8B1-B5C17EAF3692}" srcOrd="0" destOrd="0" presId="urn:microsoft.com/office/officeart/2005/8/layout/vList2"/>
    <dgm:cxn modelId="{B62D1643-5821-4033-BDEE-F5D07E717310}" type="presOf" srcId="{7F6840C8-4179-4276-9401-8EA425130F43}" destId="{F96A3B40-9728-424E-87FD-7A01632822B0}" srcOrd="0" destOrd="0" presId="urn:microsoft.com/office/officeart/2005/8/layout/vList2"/>
    <dgm:cxn modelId="{45F03C47-7AB9-4084-94A1-F67BBD674D9A}" srcId="{7F6840C8-4179-4276-9401-8EA425130F43}" destId="{C753EE84-432C-448E-969C-95AA59C073DF}" srcOrd="3" destOrd="0" parTransId="{92310AC5-F812-490A-9C38-DAE40BD0DCF8}" sibTransId="{C192D73C-54DE-466B-A048-70297A28D799}"/>
    <dgm:cxn modelId="{5EEDAD49-A2F3-4E67-BEC0-C01BFFF9BAFB}" srcId="{7F6840C8-4179-4276-9401-8EA425130F43}" destId="{13E57A49-BC97-472C-9310-E5F9250D77CD}" srcOrd="4" destOrd="0" parTransId="{C2ECE08B-EBEE-48A3-8AE4-0CCB3CD1C9D8}" sibTransId="{3636A196-0CDF-4271-9C8D-2B98B5576177}"/>
    <dgm:cxn modelId="{2BD9847B-8C32-4ECF-A3DC-445C836008CE}" type="presOf" srcId="{C753EE84-432C-448E-969C-95AA59C073DF}" destId="{B7085737-17CC-4917-9E20-032A246773F4}" srcOrd="0" destOrd="0" presId="urn:microsoft.com/office/officeart/2005/8/layout/vList2"/>
    <dgm:cxn modelId="{5F772B83-DC5D-4BD4-A95B-4518BB55360D}" srcId="{7F6840C8-4179-4276-9401-8EA425130F43}" destId="{B7A96DCB-412F-4F5E-965B-BA0192B84CAB}" srcOrd="0" destOrd="0" parTransId="{C633BD4B-BB1A-4F4F-A243-913EC21DB842}" sibTransId="{4EE3C608-541F-4B8E-8512-DE06419F63C1}"/>
    <dgm:cxn modelId="{3E870993-FA03-4368-B69D-1EA56A72DEE9}" type="presOf" srcId="{B7A96DCB-412F-4F5E-965B-BA0192B84CAB}" destId="{9756D02A-A347-4957-8376-2B14C33E9668}" srcOrd="0" destOrd="0" presId="urn:microsoft.com/office/officeart/2005/8/layout/vList2"/>
    <dgm:cxn modelId="{73B340D2-204D-43E0-A9E8-6B45BAE07C9B}" srcId="{7F6840C8-4179-4276-9401-8EA425130F43}" destId="{61990C54-75EE-4383-944E-5F5DF18AD785}" srcOrd="2" destOrd="0" parTransId="{618D7FF7-657A-4A8F-9EAF-520FDFB8A74B}" sibTransId="{97887CC6-E97F-4F54-AB88-37DF67BF0D8F}"/>
    <dgm:cxn modelId="{CE2C28FB-71BE-482B-B90B-FD7983B71C45}" type="presOf" srcId="{9C49FC7B-ED99-4748-9119-3F812A40A4B5}" destId="{24C5D33A-C3AA-4323-B4D5-677AB4FE4066}" srcOrd="0" destOrd="0" presId="urn:microsoft.com/office/officeart/2005/8/layout/vList2"/>
    <dgm:cxn modelId="{C9DD2A96-F91C-474A-9525-FE4488B0CB12}" type="presParOf" srcId="{F96A3B40-9728-424E-87FD-7A01632822B0}" destId="{9756D02A-A347-4957-8376-2B14C33E9668}" srcOrd="0" destOrd="0" presId="urn:microsoft.com/office/officeart/2005/8/layout/vList2"/>
    <dgm:cxn modelId="{C9519741-9631-46AA-83A1-CA7AAA2B0479}" type="presParOf" srcId="{F96A3B40-9728-424E-87FD-7A01632822B0}" destId="{4F5471FA-AD17-45D6-8BCF-8B9B5FEB9DF5}" srcOrd="1" destOrd="0" presId="urn:microsoft.com/office/officeart/2005/8/layout/vList2"/>
    <dgm:cxn modelId="{27ADB493-B490-449B-A193-EE655F3ACD95}" type="presParOf" srcId="{F96A3B40-9728-424E-87FD-7A01632822B0}" destId="{63B1D026-8EBB-43C0-A8B1-B5C17EAF3692}" srcOrd="2" destOrd="0" presId="urn:microsoft.com/office/officeart/2005/8/layout/vList2"/>
    <dgm:cxn modelId="{6055552D-E1F8-47FC-8D90-CA9E101DF84C}" type="presParOf" srcId="{F96A3B40-9728-424E-87FD-7A01632822B0}" destId="{2C9A3415-E823-4AC0-922D-93E6DB8283EE}" srcOrd="3" destOrd="0" presId="urn:microsoft.com/office/officeart/2005/8/layout/vList2"/>
    <dgm:cxn modelId="{65086E3A-9894-4282-8B22-44344C7DC0C1}" type="presParOf" srcId="{F96A3B40-9728-424E-87FD-7A01632822B0}" destId="{B633A515-FA0F-4FF6-A3EA-ECBE2887F92E}" srcOrd="4" destOrd="0" presId="urn:microsoft.com/office/officeart/2005/8/layout/vList2"/>
    <dgm:cxn modelId="{FE9AA7A4-51AC-44CA-877E-DB5E92605303}" type="presParOf" srcId="{F96A3B40-9728-424E-87FD-7A01632822B0}" destId="{5F7F1D1D-CA8C-4567-B093-75BDFC88A7AB}" srcOrd="5" destOrd="0" presId="urn:microsoft.com/office/officeart/2005/8/layout/vList2"/>
    <dgm:cxn modelId="{B8E0E2A0-EBFD-4574-BFAA-A480B38AD224}" type="presParOf" srcId="{F96A3B40-9728-424E-87FD-7A01632822B0}" destId="{B7085737-17CC-4917-9E20-032A246773F4}" srcOrd="6" destOrd="0" presId="urn:microsoft.com/office/officeart/2005/8/layout/vList2"/>
    <dgm:cxn modelId="{923EA5CD-CF2E-4BBF-8023-A1D8894D5400}" type="presParOf" srcId="{F96A3B40-9728-424E-87FD-7A01632822B0}" destId="{124D3AFC-641F-498B-B65B-0FFEA50CD10E}" srcOrd="7" destOrd="0" presId="urn:microsoft.com/office/officeart/2005/8/layout/vList2"/>
    <dgm:cxn modelId="{AC1B976F-EC04-4875-BDE5-8584A799E47D}" type="presParOf" srcId="{F96A3B40-9728-424E-87FD-7A01632822B0}" destId="{DD90942B-D3D5-4237-A807-7DD4262A3245}" srcOrd="8" destOrd="0" presId="urn:microsoft.com/office/officeart/2005/8/layout/vList2"/>
    <dgm:cxn modelId="{B839B448-80EA-46E1-B576-CB584C91AFDA}" type="presParOf" srcId="{F96A3B40-9728-424E-87FD-7A01632822B0}" destId="{1DEB6353-B8EF-442B-BFF5-9634C5F7C665}" srcOrd="9" destOrd="0" presId="urn:microsoft.com/office/officeart/2005/8/layout/vList2"/>
    <dgm:cxn modelId="{5DC19A74-80C7-458C-9321-0C77FA5CB953}" type="presParOf" srcId="{F96A3B40-9728-424E-87FD-7A01632822B0}" destId="{E5BF5CBB-6876-4D79-B5D6-29506FB17CE5}" srcOrd="10" destOrd="0" presId="urn:microsoft.com/office/officeart/2005/8/layout/vList2"/>
    <dgm:cxn modelId="{55ED25F1-5BCE-4F6C-91F9-9178DCD9ED70}" type="presParOf" srcId="{F96A3B40-9728-424E-87FD-7A01632822B0}" destId="{E1B61BD3-B639-40AC-BA7F-E63A9A12A685}" srcOrd="11" destOrd="0" presId="urn:microsoft.com/office/officeart/2005/8/layout/vList2"/>
    <dgm:cxn modelId="{D4283BA0-8BD9-4917-B693-9A95E0FB35C0}" type="presParOf" srcId="{F96A3B40-9728-424E-87FD-7A01632822B0}" destId="{24C5D33A-C3AA-4323-B4D5-677AB4FE406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2D3FF-0534-48BA-B008-A6248F9F4F78}" type="doc">
      <dgm:prSet loTypeId="urn:microsoft.com/office/officeart/2005/8/layout/cycle8" loCatId="cycle" qsTypeId="urn:microsoft.com/office/officeart/2005/8/quickstyle/simple1" qsCatId="simple" csTypeId="urn:microsoft.com/office/officeart/2005/8/colors/accent0_3" csCatId="mainScheme"/>
      <dgm:spPr/>
      <dgm:t>
        <a:bodyPr/>
        <a:lstStyle/>
        <a:p>
          <a:endParaRPr lang="en-US"/>
        </a:p>
      </dgm:t>
    </dgm:pt>
    <dgm:pt modelId="{66F108B2-A14D-426A-AEC3-243DCAD65928}">
      <dgm:prSet/>
      <dgm:spPr/>
      <dgm:t>
        <a:bodyPr/>
        <a:lstStyle/>
        <a:p>
          <a:r>
            <a:rPr lang="en-US"/>
            <a:t>Long-term care</a:t>
          </a:r>
        </a:p>
      </dgm:t>
    </dgm:pt>
    <dgm:pt modelId="{E8F4A5CB-A36B-41D3-8F3B-B638FEFCAD02}" type="parTrans" cxnId="{2496BA01-6C57-41FD-BC9F-798F9417680A}">
      <dgm:prSet/>
      <dgm:spPr/>
      <dgm:t>
        <a:bodyPr/>
        <a:lstStyle/>
        <a:p>
          <a:endParaRPr lang="en-US"/>
        </a:p>
      </dgm:t>
    </dgm:pt>
    <dgm:pt modelId="{7F816D45-E57E-442C-B37E-C3BAFCDB24AC}" type="sibTrans" cxnId="{2496BA01-6C57-41FD-BC9F-798F9417680A}">
      <dgm:prSet/>
      <dgm:spPr/>
      <dgm:t>
        <a:bodyPr/>
        <a:lstStyle/>
        <a:p>
          <a:endParaRPr lang="en-US"/>
        </a:p>
      </dgm:t>
    </dgm:pt>
    <dgm:pt modelId="{EEC9143F-2C2B-432C-8134-6A3DE5441990}">
      <dgm:prSet/>
      <dgm:spPr/>
      <dgm:t>
        <a:bodyPr/>
        <a:lstStyle/>
        <a:p>
          <a:r>
            <a:rPr lang="en-US"/>
            <a:t>Custodial care</a:t>
          </a:r>
        </a:p>
      </dgm:t>
    </dgm:pt>
    <dgm:pt modelId="{BA11A7A7-4E4A-4051-A081-A81C0F7F2A4A}" type="parTrans" cxnId="{1B3D0B8B-6C9F-4411-B6B4-6766A1EBCCF4}">
      <dgm:prSet/>
      <dgm:spPr/>
      <dgm:t>
        <a:bodyPr/>
        <a:lstStyle/>
        <a:p>
          <a:endParaRPr lang="en-US"/>
        </a:p>
      </dgm:t>
    </dgm:pt>
    <dgm:pt modelId="{372CC85E-EA98-4FB9-A403-209721CD20AC}" type="sibTrans" cxnId="{1B3D0B8B-6C9F-4411-B6B4-6766A1EBCCF4}">
      <dgm:prSet/>
      <dgm:spPr/>
      <dgm:t>
        <a:bodyPr/>
        <a:lstStyle/>
        <a:p>
          <a:endParaRPr lang="en-US"/>
        </a:p>
      </dgm:t>
    </dgm:pt>
    <dgm:pt modelId="{3A05DC55-93E4-41AE-A703-E736312787BC}">
      <dgm:prSet/>
      <dgm:spPr/>
      <dgm:t>
        <a:bodyPr/>
        <a:lstStyle/>
        <a:p>
          <a:r>
            <a:rPr lang="en-US"/>
            <a:t>Dental care</a:t>
          </a:r>
        </a:p>
      </dgm:t>
    </dgm:pt>
    <dgm:pt modelId="{B9AA368B-D0CB-4F99-B7BB-4802F400700C}" type="parTrans" cxnId="{AD13D6FF-6576-40A5-99C8-17B7DCA5846C}">
      <dgm:prSet/>
      <dgm:spPr/>
      <dgm:t>
        <a:bodyPr/>
        <a:lstStyle/>
        <a:p>
          <a:endParaRPr lang="en-US"/>
        </a:p>
      </dgm:t>
    </dgm:pt>
    <dgm:pt modelId="{878C91D4-D93D-4F75-B6DC-FD2038A113F6}" type="sibTrans" cxnId="{AD13D6FF-6576-40A5-99C8-17B7DCA5846C}">
      <dgm:prSet/>
      <dgm:spPr/>
      <dgm:t>
        <a:bodyPr/>
        <a:lstStyle/>
        <a:p>
          <a:endParaRPr lang="en-US"/>
        </a:p>
      </dgm:t>
    </dgm:pt>
    <dgm:pt modelId="{D9110DBE-85C0-43D8-947F-50EBFA41D8C3}">
      <dgm:prSet/>
      <dgm:spPr/>
      <dgm:t>
        <a:bodyPr/>
        <a:lstStyle/>
        <a:p>
          <a:r>
            <a:rPr lang="en-US"/>
            <a:t>Private duty nursing </a:t>
          </a:r>
        </a:p>
      </dgm:t>
    </dgm:pt>
    <dgm:pt modelId="{EEF5DE4C-C68D-43C9-8F8F-2760B4AA398D}" type="parTrans" cxnId="{DE54D7FC-CDA0-4A3A-8C27-EDF632934203}">
      <dgm:prSet/>
      <dgm:spPr/>
      <dgm:t>
        <a:bodyPr/>
        <a:lstStyle/>
        <a:p>
          <a:endParaRPr lang="en-US"/>
        </a:p>
      </dgm:t>
    </dgm:pt>
    <dgm:pt modelId="{FF6208B5-5AE0-4CCE-9AB3-37AC1EB1AFA5}" type="sibTrans" cxnId="{DE54D7FC-CDA0-4A3A-8C27-EDF632934203}">
      <dgm:prSet/>
      <dgm:spPr/>
      <dgm:t>
        <a:bodyPr/>
        <a:lstStyle/>
        <a:p>
          <a:endParaRPr lang="en-US"/>
        </a:p>
      </dgm:t>
    </dgm:pt>
    <dgm:pt modelId="{33F5778C-4963-4114-84E6-E394007A6C7E}">
      <dgm:prSet/>
      <dgm:spPr/>
      <dgm:t>
        <a:bodyPr/>
        <a:lstStyle/>
        <a:p>
          <a:r>
            <a:rPr lang="en-US"/>
            <a:t>Vison care</a:t>
          </a:r>
        </a:p>
      </dgm:t>
    </dgm:pt>
    <dgm:pt modelId="{7CF3E4E4-ACCA-43AD-A1A1-5F2B7841E11C}" type="parTrans" cxnId="{3AFB8DA0-6FF3-4745-89B0-D0584F35CB78}">
      <dgm:prSet/>
      <dgm:spPr/>
      <dgm:t>
        <a:bodyPr/>
        <a:lstStyle/>
        <a:p>
          <a:endParaRPr lang="en-US"/>
        </a:p>
      </dgm:t>
    </dgm:pt>
    <dgm:pt modelId="{320E8F57-386D-498A-B609-C397D2CB609D}" type="sibTrans" cxnId="{3AFB8DA0-6FF3-4745-89B0-D0584F35CB78}">
      <dgm:prSet/>
      <dgm:spPr/>
      <dgm:t>
        <a:bodyPr/>
        <a:lstStyle/>
        <a:p>
          <a:endParaRPr lang="en-US"/>
        </a:p>
      </dgm:t>
    </dgm:pt>
    <dgm:pt modelId="{DFD938F7-1073-44B1-9756-787619255B8C}">
      <dgm:prSet/>
      <dgm:spPr/>
      <dgm:t>
        <a:bodyPr/>
        <a:lstStyle/>
        <a:p>
          <a:r>
            <a:rPr lang="en-US"/>
            <a:t>Hearing aids</a:t>
          </a:r>
        </a:p>
      </dgm:t>
    </dgm:pt>
    <dgm:pt modelId="{1B4D4D92-F547-4AEC-98E8-2BA45FF9C8E0}" type="parTrans" cxnId="{45A4797E-C026-404B-B349-64A8DD6DB481}">
      <dgm:prSet/>
      <dgm:spPr/>
      <dgm:t>
        <a:bodyPr/>
        <a:lstStyle/>
        <a:p>
          <a:endParaRPr lang="en-US"/>
        </a:p>
      </dgm:t>
    </dgm:pt>
    <dgm:pt modelId="{9BB53CA9-89FE-4132-93F6-DF1C430F393A}" type="sibTrans" cxnId="{45A4797E-C026-404B-B349-64A8DD6DB481}">
      <dgm:prSet/>
      <dgm:spPr/>
      <dgm:t>
        <a:bodyPr/>
        <a:lstStyle/>
        <a:p>
          <a:endParaRPr lang="en-US"/>
        </a:p>
      </dgm:t>
    </dgm:pt>
    <dgm:pt modelId="{B8A046D3-76D0-4355-B989-AAF1B8E113DE}">
      <dgm:prSet/>
      <dgm:spPr/>
      <dgm:t>
        <a:bodyPr/>
        <a:lstStyle/>
        <a:p>
          <a:r>
            <a:rPr lang="en-US"/>
            <a:t>Cosmetic surgery </a:t>
          </a:r>
        </a:p>
      </dgm:t>
    </dgm:pt>
    <dgm:pt modelId="{17222764-EF1F-4EED-A414-EFD2C51907A3}" type="parTrans" cxnId="{08012032-0422-4C3D-897F-E2412513A588}">
      <dgm:prSet/>
      <dgm:spPr/>
      <dgm:t>
        <a:bodyPr/>
        <a:lstStyle/>
        <a:p>
          <a:endParaRPr lang="en-US"/>
        </a:p>
      </dgm:t>
    </dgm:pt>
    <dgm:pt modelId="{3E16A45F-7E60-4887-ABE5-38F69675F042}" type="sibTrans" cxnId="{08012032-0422-4C3D-897F-E2412513A588}">
      <dgm:prSet/>
      <dgm:spPr/>
      <dgm:t>
        <a:bodyPr/>
        <a:lstStyle/>
        <a:p>
          <a:endParaRPr lang="en-US"/>
        </a:p>
      </dgm:t>
    </dgm:pt>
    <dgm:pt modelId="{36776017-17AE-44B1-85E8-9263BB7653DD}" type="pres">
      <dgm:prSet presAssocID="{4842D3FF-0534-48BA-B008-A6248F9F4F78}" presName="compositeShape" presStyleCnt="0">
        <dgm:presLayoutVars>
          <dgm:chMax val="7"/>
          <dgm:dir/>
          <dgm:resizeHandles val="exact"/>
        </dgm:presLayoutVars>
      </dgm:prSet>
      <dgm:spPr/>
    </dgm:pt>
    <dgm:pt modelId="{A81BE019-76FE-4D67-89EC-D70B59C9160F}" type="pres">
      <dgm:prSet presAssocID="{4842D3FF-0534-48BA-B008-A6248F9F4F78}" presName="wedge1" presStyleLbl="node1" presStyleIdx="0" presStyleCnt="7"/>
      <dgm:spPr/>
    </dgm:pt>
    <dgm:pt modelId="{0068B3F9-9F3A-4BCD-A42D-F9C5FCA41E0C}" type="pres">
      <dgm:prSet presAssocID="{4842D3FF-0534-48BA-B008-A6248F9F4F78}" presName="dummy1a" presStyleCnt="0"/>
      <dgm:spPr/>
    </dgm:pt>
    <dgm:pt modelId="{B29076C2-0049-4788-B2FB-03D03576BDA5}" type="pres">
      <dgm:prSet presAssocID="{4842D3FF-0534-48BA-B008-A6248F9F4F78}" presName="dummy1b" presStyleCnt="0"/>
      <dgm:spPr/>
    </dgm:pt>
    <dgm:pt modelId="{C9EAA2F2-674C-4B37-810F-AAB1C516AD8E}" type="pres">
      <dgm:prSet presAssocID="{4842D3FF-0534-48BA-B008-A6248F9F4F78}" presName="wedge1Tx" presStyleLbl="node1" presStyleIdx="0" presStyleCnt="7">
        <dgm:presLayoutVars>
          <dgm:chMax val="0"/>
          <dgm:chPref val="0"/>
          <dgm:bulletEnabled val="1"/>
        </dgm:presLayoutVars>
      </dgm:prSet>
      <dgm:spPr/>
    </dgm:pt>
    <dgm:pt modelId="{76B33521-C3BD-4A6D-B300-DCC24527E36B}" type="pres">
      <dgm:prSet presAssocID="{4842D3FF-0534-48BA-B008-A6248F9F4F78}" presName="wedge2" presStyleLbl="node1" presStyleIdx="1" presStyleCnt="7"/>
      <dgm:spPr/>
    </dgm:pt>
    <dgm:pt modelId="{7FC698C2-6146-44D1-BC94-43F8A61F25A3}" type="pres">
      <dgm:prSet presAssocID="{4842D3FF-0534-48BA-B008-A6248F9F4F78}" presName="dummy2a" presStyleCnt="0"/>
      <dgm:spPr/>
    </dgm:pt>
    <dgm:pt modelId="{C4CE85D0-2683-465B-9BA1-8ECA4CDAB43F}" type="pres">
      <dgm:prSet presAssocID="{4842D3FF-0534-48BA-B008-A6248F9F4F78}" presName="dummy2b" presStyleCnt="0"/>
      <dgm:spPr/>
    </dgm:pt>
    <dgm:pt modelId="{A97D3C1F-AC3C-4B5B-8830-F8C11A223CBF}" type="pres">
      <dgm:prSet presAssocID="{4842D3FF-0534-48BA-B008-A6248F9F4F78}" presName="wedge2Tx" presStyleLbl="node1" presStyleIdx="1" presStyleCnt="7">
        <dgm:presLayoutVars>
          <dgm:chMax val="0"/>
          <dgm:chPref val="0"/>
          <dgm:bulletEnabled val="1"/>
        </dgm:presLayoutVars>
      </dgm:prSet>
      <dgm:spPr/>
    </dgm:pt>
    <dgm:pt modelId="{AC604846-A67F-466C-A4B6-E0361D90CFDC}" type="pres">
      <dgm:prSet presAssocID="{4842D3FF-0534-48BA-B008-A6248F9F4F78}" presName="wedge3" presStyleLbl="node1" presStyleIdx="2" presStyleCnt="7"/>
      <dgm:spPr/>
    </dgm:pt>
    <dgm:pt modelId="{45A59110-9886-44FD-BB8F-017A745E6577}" type="pres">
      <dgm:prSet presAssocID="{4842D3FF-0534-48BA-B008-A6248F9F4F78}" presName="dummy3a" presStyleCnt="0"/>
      <dgm:spPr/>
    </dgm:pt>
    <dgm:pt modelId="{EE342CED-6701-4506-BC2B-9DA71F0B4267}" type="pres">
      <dgm:prSet presAssocID="{4842D3FF-0534-48BA-B008-A6248F9F4F78}" presName="dummy3b" presStyleCnt="0"/>
      <dgm:spPr/>
    </dgm:pt>
    <dgm:pt modelId="{BE8D4778-8E7A-4565-84E4-D70BDC2C93C3}" type="pres">
      <dgm:prSet presAssocID="{4842D3FF-0534-48BA-B008-A6248F9F4F78}" presName="wedge3Tx" presStyleLbl="node1" presStyleIdx="2" presStyleCnt="7">
        <dgm:presLayoutVars>
          <dgm:chMax val="0"/>
          <dgm:chPref val="0"/>
          <dgm:bulletEnabled val="1"/>
        </dgm:presLayoutVars>
      </dgm:prSet>
      <dgm:spPr/>
    </dgm:pt>
    <dgm:pt modelId="{246717EE-4701-49DD-A366-B1F8CB191C80}" type="pres">
      <dgm:prSet presAssocID="{4842D3FF-0534-48BA-B008-A6248F9F4F78}" presName="wedge4" presStyleLbl="node1" presStyleIdx="3" presStyleCnt="7"/>
      <dgm:spPr/>
    </dgm:pt>
    <dgm:pt modelId="{5BEC29FE-CA8F-4885-829E-0706FF6934C0}" type="pres">
      <dgm:prSet presAssocID="{4842D3FF-0534-48BA-B008-A6248F9F4F78}" presName="dummy4a" presStyleCnt="0"/>
      <dgm:spPr/>
    </dgm:pt>
    <dgm:pt modelId="{96BB4D69-4F25-459A-A863-048EE2D947E4}" type="pres">
      <dgm:prSet presAssocID="{4842D3FF-0534-48BA-B008-A6248F9F4F78}" presName="dummy4b" presStyleCnt="0"/>
      <dgm:spPr/>
    </dgm:pt>
    <dgm:pt modelId="{91889A67-F442-4E3F-8E59-F66D653CC64B}" type="pres">
      <dgm:prSet presAssocID="{4842D3FF-0534-48BA-B008-A6248F9F4F78}" presName="wedge4Tx" presStyleLbl="node1" presStyleIdx="3" presStyleCnt="7">
        <dgm:presLayoutVars>
          <dgm:chMax val="0"/>
          <dgm:chPref val="0"/>
          <dgm:bulletEnabled val="1"/>
        </dgm:presLayoutVars>
      </dgm:prSet>
      <dgm:spPr/>
    </dgm:pt>
    <dgm:pt modelId="{900C2965-BB90-4502-BA01-140CB903A074}" type="pres">
      <dgm:prSet presAssocID="{4842D3FF-0534-48BA-B008-A6248F9F4F78}" presName="wedge5" presStyleLbl="node1" presStyleIdx="4" presStyleCnt="7"/>
      <dgm:spPr/>
    </dgm:pt>
    <dgm:pt modelId="{615362ED-8D36-48C2-BDF3-AEF9A5537835}" type="pres">
      <dgm:prSet presAssocID="{4842D3FF-0534-48BA-B008-A6248F9F4F78}" presName="dummy5a" presStyleCnt="0"/>
      <dgm:spPr/>
    </dgm:pt>
    <dgm:pt modelId="{4FB7C975-24EE-4486-8232-134546A20F2F}" type="pres">
      <dgm:prSet presAssocID="{4842D3FF-0534-48BA-B008-A6248F9F4F78}" presName="dummy5b" presStyleCnt="0"/>
      <dgm:spPr/>
    </dgm:pt>
    <dgm:pt modelId="{1641D65B-5CB5-498A-BD90-BF1BEEC91379}" type="pres">
      <dgm:prSet presAssocID="{4842D3FF-0534-48BA-B008-A6248F9F4F78}" presName="wedge5Tx" presStyleLbl="node1" presStyleIdx="4" presStyleCnt="7">
        <dgm:presLayoutVars>
          <dgm:chMax val="0"/>
          <dgm:chPref val="0"/>
          <dgm:bulletEnabled val="1"/>
        </dgm:presLayoutVars>
      </dgm:prSet>
      <dgm:spPr/>
    </dgm:pt>
    <dgm:pt modelId="{8AAB24EB-608C-41B6-AF10-44EDC0DB1F0A}" type="pres">
      <dgm:prSet presAssocID="{4842D3FF-0534-48BA-B008-A6248F9F4F78}" presName="wedge6" presStyleLbl="node1" presStyleIdx="5" presStyleCnt="7"/>
      <dgm:spPr/>
    </dgm:pt>
    <dgm:pt modelId="{94047D7A-F1AF-42E1-BBBC-E1995575E8DA}" type="pres">
      <dgm:prSet presAssocID="{4842D3FF-0534-48BA-B008-A6248F9F4F78}" presName="dummy6a" presStyleCnt="0"/>
      <dgm:spPr/>
    </dgm:pt>
    <dgm:pt modelId="{D9F4607C-64C6-4764-89D7-06C8C274321F}" type="pres">
      <dgm:prSet presAssocID="{4842D3FF-0534-48BA-B008-A6248F9F4F78}" presName="dummy6b" presStyleCnt="0"/>
      <dgm:spPr/>
    </dgm:pt>
    <dgm:pt modelId="{469442A6-E46A-4FD1-8D7F-C02865651FF2}" type="pres">
      <dgm:prSet presAssocID="{4842D3FF-0534-48BA-B008-A6248F9F4F78}" presName="wedge6Tx" presStyleLbl="node1" presStyleIdx="5" presStyleCnt="7">
        <dgm:presLayoutVars>
          <dgm:chMax val="0"/>
          <dgm:chPref val="0"/>
          <dgm:bulletEnabled val="1"/>
        </dgm:presLayoutVars>
      </dgm:prSet>
      <dgm:spPr/>
    </dgm:pt>
    <dgm:pt modelId="{5B107655-5A9D-4C5D-ADD4-0CBDD51D46EE}" type="pres">
      <dgm:prSet presAssocID="{4842D3FF-0534-48BA-B008-A6248F9F4F78}" presName="wedge7" presStyleLbl="node1" presStyleIdx="6" presStyleCnt="7"/>
      <dgm:spPr/>
    </dgm:pt>
    <dgm:pt modelId="{82724C37-84EA-4E09-95B7-DB0D94A33598}" type="pres">
      <dgm:prSet presAssocID="{4842D3FF-0534-48BA-B008-A6248F9F4F78}" presName="dummy7a" presStyleCnt="0"/>
      <dgm:spPr/>
    </dgm:pt>
    <dgm:pt modelId="{0AB2AF84-36B7-4F02-A538-50049A8ACF29}" type="pres">
      <dgm:prSet presAssocID="{4842D3FF-0534-48BA-B008-A6248F9F4F78}" presName="dummy7b" presStyleCnt="0"/>
      <dgm:spPr/>
    </dgm:pt>
    <dgm:pt modelId="{EE2DEE5A-2C5A-4869-95BB-EED05E450E58}" type="pres">
      <dgm:prSet presAssocID="{4842D3FF-0534-48BA-B008-A6248F9F4F78}" presName="wedge7Tx" presStyleLbl="node1" presStyleIdx="6" presStyleCnt="7">
        <dgm:presLayoutVars>
          <dgm:chMax val="0"/>
          <dgm:chPref val="0"/>
          <dgm:bulletEnabled val="1"/>
        </dgm:presLayoutVars>
      </dgm:prSet>
      <dgm:spPr/>
    </dgm:pt>
    <dgm:pt modelId="{9E8FF462-86E4-489D-8377-D88B65623D0D}" type="pres">
      <dgm:prSet presAssocID="{7F816D45-E57E-442C-B37E-C3BAFCDB24AC}" presName="arrowWedge1" presStyleLbl="fgSibTrans2D1" presStyleIdx="0" presStyleCnt="7"/>
      <dgm:spPr/>
    </dgm:pt>
    <dgm:pt modelId="{6D124D4C-15C4-4907-941F-1DB0676832DE}" type="pres">
      <dgm:prSet presAssocID="{372CC85E-EA98-4FB9-A403-209721CD20AC}" presName="arrowWedge2" presStyleLbl="fgSibTrans2D1" presStyleIdx="1" presStyleCnt="7"/>
      <dgm:spPr/>
    </dgm:pt>
    <dgm:pt modelId="{0EF54CA5-B04E-41AC-9A74-BC4149F66C8B}" type="pres">
      <dgm:prSet presAssocID="{878C91D4-D93D-4F75-B6DC-FD2038A113F6}" presName="arrowWedge3" presStyleLbl="fgSibTrans2D1" presStyleIdx="2" presStyleCnt="7"/>
      <dgm:spPr/>
    </dgm:pt>
    <dgm:pt modelId="{E9C7F593-F250-49AD-BD36-67C5AB59F118}" type="pres">
      <dgm:prSet presAssocID="{FF6208B5-5AE0-4CCE-9AB3-37AC1EB1AFA5}" presName="arrowWedge4" presStyleLbl="fgSibTrans2D1" presStyleIdx="3" presStyleCnt="7"/>
      <dgm:spPr/>
    </dgm:pt>
    <dgm:pt modelId="{17B93230-01EA-4CB6-8DD5-E2F4BE09263D}" type="pres">
      <dgm:prSet presAssocID="{320E8F57-386D-498A-B609-C397D2CB609D}" presName="arrowWedge5" presStyleLbl="fgSibTrans2D1" presStyleIdx="4" presStyleCnt="7"/>
      <dgm:spPr/>
    </dgm:pt>
    <dgm:pt modelId="{E8548E85-6F6D-44A8-AEE7-5063133C8526}" type="pres">
      <dgm:prSet presAssocID="{9BB53CA9-89FE-4132-93F6-DF1C430F393A}" presName="arrowWedge6" presStyleLbl="fgSibTrans2D1" presStyleIdx="5" presStyleCnt="7"/>
      <dgm:spPr/>
    </dgm:pt>
    <dgm:pt modelId="{AF994D4D-873B-4513-9C40-35BD99BB6957}" type="pres">
      <dgm:prSet presAssocID="{3E16A45F-7E60-4887-ABE5-38F69675F042}" presName="arrowWedge7" presStyleLbl="fgSibTrans2D1" presStyleIdx="6" presStyleCnt="7"/>
      <dgm:spPr/>
    </dgm:pt>
  </dgm:ptLst>
  <dgm:cxnLst>
    <dgm:cxn modelId="{2496BA01-6C57-41FD-BC9F-798F9417680A}" srcId="{4842D3FF-0534-48BA-B008-A6248F9F4F78}" destId="{66F108B2-A14D-426A-AEC3-243DCAD65928}" srcOrd="0" destOrd="0" parTransId="{E8F4A5CB-A36B-41D3-8F3B-B638FEFCAD02}" sibTransId="{7F816D45-E57E-442C-B37E-C3BAFCDB24AC}"/>
    <dgm:cxn modelId="{209B7113-FA7B-4B74-A70B-F5DF08347424}" type="presOf" srcId="{66F108B2-A14D-426A-AEC3-243DCAD65928}" destId="{C9EAA2F2-674C-4B37-810F-AAB1C516AD8E}" srcOrd="1" destOrd="0" presId="urn:microsoft.com/office/officeart/2005/8/layout/cycle8"/>
    <dgm:cxn modelId="{C9BC1B22-DF35-489B-BC69-CCC0C548D779}" type="presOf" srcId="{33F5778C-4963-4114-84E6-E394007A6C7E}" destId="{900C2965-BB90-4502-BA01-140CB903A074}" srcOrd="0" destOrd="0" presId="urn:microsoft.com/office/officeart/2005/8/layout/cycle8"/>
    <dgm:cxn modelId="{94702F26-B68A-4633-A968-9EF3B2B3FF79}" type="presOf" srcId="{DFD938F7-1073-44B1-9756-787619255B8C}" destId="{469442A6-E46A-4FD1-8D7F-C02865651FF2}" srcOrd="1" destOrd="0" presId="urn:microsoft.com/office/officeart/2005/8/layout/cycle8"/>
    <dgm:cxn modelId="{08012032-0422-4C3D-897F-E2412513A588}" srcId="{4842D3FF-0534-48BA-B008-A6248F9F4F78}" destId="{B8A046D3-76D0-4355-B989-AAF1B8E113DE}" srcOrd="6" destOrd="0" parTransId="{17222764-EF1F-4EED-A414-EFD2C51907A3}" sibTransId="{3E16A45F-7E60-4887-ABE5-38F69675F042}"/>
    <dgm:cxn modelId="{8A94C565-3140-49C8-AEC0-E5D76CC1730E}" type="presOf" srcId="{EEC9143F-2C2B-432C-8134-6A3DE5441990}" destId="{76B33521-C3BD-4A6D-B300-DCC24527E36B}" srcOrd="0" destOrd="0" presId="urn:microsoft.com/office/officeart/2005/8/layout/cycle8"/>
    <dgm:cxn modelId="{6B9BCE48-82EC-4733-9A34-3712007ADD81}" type="presOf" srcId="{3A05DC55-93E4-41AE-A703-E736312787BC}" destId="{BE8D4778-8E7A-4565-84E4-D70BDC2C93C3}" srcOrd="1" destOrd="0" presId="urn:microsoft.com/office/officeart/2005/8/layout/cycle8"/>
    <dgm:cxn modelId="{93BA674B-CA83-4898-B88B-E71D335BE9C2}" type="presOf" srcId="{D9110DBE-85C0-43D8-947F-50EBFA41D8C3}" destId="{246717EE-4701-49DD-A366-B1F8CB191C80}" srcOrd="0" destOrd="0" presId="urn:microsoft.com/office/officeart/2005/8/layout/cycle8"/>
    <dgm:cxn modelId="{45A4797E-C026-404B-B349-64A8DD6DB481}" srcId="{4842D3FF-0534-48BA-B008-A6248F9F4F78}" destId="{DFD938F7-1073-44B1-9756-787619255B8C}" srcOrd="5" destOrd="0" parTransId="{1B4D4D92-F547-4AEC-98E8-2BA45FF9C8E0}" sibTransId="{9BB53CA9-89FE-4132-93F6-DF1C430F393A}"/>
    <dgm:cxn modelId="{0FAD008A-4A66-4626-9934-9E5F11FF2F8A}" type="presOf" srcId="{DFD938F7-1073-44B1-9756-787619255B8C}" destId="{8AAB24EB-608C-41B6-AF10-44EDC0DB1F0A}" srcOrd="0" destOrd="0" presId="urn:microsoft.com/office/officeart/2005/8/layout/cycle8"/>
    <dgm:cxn modelId="{1B3D0B8B-6C9F-4411-B6B4-6766A1EBCCF4}" srcId="{4842D3FF-0534-48BA-B008-A6248F9F4F78}" destId="{EEC9143F-2C2B-432C-8134-6A3DE5441990}" srcOrd="1" destOrd="0" parTransId="{BA11A7A7-4E4A-4051-A081-A81C0F7F2A4A}" sibTransId="{372CC85E-EA98-4FB9-A403-209721CD20AC}"/>
    <dgm:cxn modelId="{32A7848E-770B-402E-B3B6-2E9464A21B02}" type="presOf" srcId="{66F108B2-A14D-426A-AEC3-243DCAD65928}" destId="{A81BE019-76FE-4D67-89EC-D70B59C9160F}" srcOrd="0" destOrd="0" presId="urn:microsoft.com/office/officeart/2005/8/layout/cycle8"/>
    <dgm:cxn modelId="{3AFB8DA0-6FF3-4745-89B0-D0584F35CB78}" srcId="{4842D3FF-0534-48BA-B008-A6248F9F4F78}" destId="{33F5778C-4963-4114-84E6-E394007A6C7E}" srcOrd="4" destOrd="0" parTransId="{7CF3E4E4-ACCA-43AD-A1A1-5F2B7841E11C}" sibTransId="{320E8F57-386D-498A-B609-C397D2CB609D}"/>
    <dgm:cxn modelId="{A137B7B4-1E4D-4B15-AE47-55A79DA413E9}" type="presOf" srcId="{4842D3FF-0534-48BA-B008-A6248F9F4F78}" destId="{36776017-17AE-44B1-85E8-9263BB7653DD}" srcOrd="0" destOrd="0" presId="urn:microsoft.com/office/officeart/2005/8/layout/cycle8"/>
    <dgm:cxn modelId="{9C64C0C2-ED78-4799-BC38-E6014781CD81}" type="presOf" srcId="{EEC9143F-2C2B-432C-8134-6A3DE5441990}" destId="{A97D3C1F-AC3C-4B5B-8830-F8C11A223CBF}" srcOrd="1" destOrd="0" presId="urn:microsoft.com/office/officeart/2005/8/layout/cycle8"/>
    <dgm:cxn modelId="{75564CC9-2528-497E-B9DE-2AAE0504474D}" type="presOf" srcId="{B8A046D3-76D0-4355-B989-AAF1B8E113DE}" destId="{5B107655-5A9D-4C5D-ADD4-0CBDD51D46EE}" srcOrd="0" destOrd="0" presId="urn:microsoft.com/office/officeart/2005/8/layout/cycle8"/>
    <dgm:cxn modelId="{A08C9DCB-6D2B-4202-BAF1-B175EEEA1DC9}" type="presOf" srcId="{3A05DC55-93E4-41AE-A703-E736312787BC}" destId="{AC604846-A67F-466C-A4B6-E0361D90CFDC}" srcOrd="0" destOrd="0" presId="urn:microsoft.com/office/officeart/2005/8/layout/cycle8"/>
    <dgm:cxn modelId="{5364D5CB-8BF5-4030-A5FF-64C66D613397}" type="presOf" srcId="{D9110DBE-85C0-43D8-947F-50EBFA41D8C3}" destId="{91889A67-F442-4E3F-8E59-F66D653CC64B}" srcOrd="1" destOrd="0" presId="urn:microsoft.com/office/officeart/2005/8/layout/cycle8"/>
    <dgm:cxn modelId="{2F75ACD0-283E-401E-9707-D0CF3F7D855A}" type="presOf" srcId="{B8A046D3-76D0-4355-B989-AAF1B8E113DE}" destId="{EE2DEE5A-2C5A-4869-95BB-EED05E450E58}" srcOrd="1" destOrd="0" presId="urn:microsoft.com/office/officeart/2005/8/layout/cycle8"/>
    <dgm:cxn modelId="{313AAAE5-84C8-4ED1-82C2-0B6792BF801B}" type="presOf" srcId="{33F5778C-4963-4114-84E6-E394007A6C7E}" destId="{1641D65B-5CB5-498A-BD90-BF1BEEC91379}" srcOrd="1" destOrd="0" presId="urn:microsoft.com/office/officeart/2005/8/layout/cycle8"/>
    <dgm:cxn modelId="{DE54D7FC-CDA0-4A3A-8C27-EDF632934203}" srcId="{4842D3FF-0534-48BA-B008-A6248F9F4F78}" destId="{D9110DBE-85C0-43D8-947F-50EBFA41D8C3}" srcOrd="3" destOrd="0" parTransId="{EEF5DE4C-C68D-43C9-8F8F-2760B4AA398D}" sibTransId="{FF6208B5-5AE0-4CCE-9AB3-37AC1EB1AFA5}"/>
    <dgm:cxn modelId="{AD13D6FF-6576-40A5-99C8-17B7DCA5846C}" srcId="{4842D3FF-0534-48BA-B008-A6248F9F4F78}" destId="{3A05DC55-93E4-41AE-A703-E736312787BC}" srcOrd="2" destOrd="0" parTransId="{B9AA368B-D0CB-4F99-B7BB-4802F400700C}" sibTransId="{878C91D4-D93D-4F75-B6DC-FD2038A113F6}"/>
    <dgm:cxn modelId="{F7D68071-356B-4E74-97FF-E5F3414E00D1}" type="presParOf" srcId="{36776017-17AE-44B1-85E8-9263BB7653DD}" destId="{A81BE019-76FE-4D67-89EC-D70B59C9160F}" srcOrd="0" destOrd="0" presId="urn:microsoft.com/office/officeart/2005/8/layout/cycle8"/>
    <dgm:cxn modelId="{D9DE70EF-ADE5-4D28-B7D5-99414AF264AB}" type="presParOf" srcId="{36776017-17AE-44B1-85E8-9263BB7653DD}" destId="{0068B3F9-9F3A-4BCD-A42D-F9C5FCA41E0C}" srcOrd="1" destOrd="0" presId="urn:microsoft.com/office/officeart/2005/8/layout/cycle8"/>
    <dgm:cxn modelId="{93D31957-CA1E-4D89-B42E-BC7CC7B16482}" type="presParOf" srcId="{36776017-17AE-44B1-85E8-9263BB7653DD}" destId="{B29076C2-0049-4788-B2FB-03D03576BDA5}" srcOrd="2" destOrd="0" presId="urn:microsoft.com/office/officeart/2005/8/layout/cycle8"/>
    <dgm:cxn modelId="{19622BBA-A510-4F0D-8667-9703D44C8BA2}" type="presParOf" srcId="{36776017-17AE-44B1-85E8-9263BB7653DD}" destId="{C9EAA2F2-674C-4B37-810F-AAB1C516AD8E}" srcOrd="3" destOrd="0" presId="urn:microsoft.com/office/officeart/2005/8/layout/cycle8"/>
    <dgm:cxn modelId="{ECD59217-9E8E-4FBE-9D0F-3D3C4B25DE54}" type="presParOf" srcId="{36776017-17AE-44B1-85E8-9263BB7653DD}" destId="{76B33521-C3BD-4A6D-B300-DCC24527E36B}" srcOrd="4" destOrd="0" presId="urn:microsoft.com/office/officeart/2005/8/layout/cycle8"/>
    <dgm:cxn modelId="{A2DD9B9C-4A09-4B25-8B49-3669E4899CD5}" type="presParOf" srcId="{36776017-17AE-44B1-85E8-9263BB7653DD}" destId="{7FC698C2-6146-44D1-BC94-43F8A61F25A3}" srcOrd="5" destOrd="0" presId="urn:microsoft.com/office/officeart/2005/8/layout/cycle8"/>
    <dgm:cxn modelId="{FEE248C3-5A89-4676-9202-4F884EF8C361}" type="presParOf" srcId="{36776017-17AE-44B1-85E8-9263BB7653DD}" destId="{C4CE85D0-2683-465B-9BA1-8ECA4CDAB43F}" srcOrd="6" destOrd="0" presId="urn:microsoft.com/office/officeart/2005/8/layout/cycle8"/>
    <dgm:cxn modelId="{7191428A-72D8-425F-BB2F-CF87B04D46CC}" type="presParOf" srcId="{36776017-17AE-44B1-85E8-9263BB7653DD}" destId="{A97D3C1F-AC3C-4B5B-8830-F8C11A223CBF}" srcOrd="7" destOrd="0" presId="urn:microsoft.com/office/officeart/2005/8/layout/cycle8"/>
    <dgm:cxn modelId="{845018BE-ECB5-44CF-84C7-5456D6F2A4B7}" type="presParOf" srcId="{36776017-17AE-44B1-85E8-9263BB7653DD}" destId="{AC604846-A67F-466C-A4B6-E0361D90CFDC}" srcOrd="8" destOrd="0" presId="urn:microsoft.com/office/officeart/2005/8/layout/cycle8"/>
    <dgm:cxn modelId="{1AD2C0B2-5EAA-477A-9704-63693FC0D107}" type="presParOf" srcId="{36776017-17AE-44B1-85E8-9263BB7653DD}" destId="{45A59110-9886-44FD-BB8F-017A745E6577}" srcOrd="9" destOrd="0" presId="urn:microsoft.com/office/officeart/2005/8/layout/cycle8"/>
    <dgm:cxn modelId="{A129C876-6DA7-4175-99EB-6271FFE42005}" type="presParOf" srcId="{36776017-17AE-44B1-85E8-9263BB7653DD}" destId="{EE342CED-6701-4506-BC2B-9DA71F0B4267}" srcOrd="10" destOrd="0" presId="urn:microsoft.com/office/officeart/2005/8/layout/cycle8"/>
    <dgm:cxn modelId="{DB8137C8-2F71-4A7A-A815-EC33BB4624BA}" type="presParOf" srcId="{36776017-17AE-44B1-85E8-9263BB7653DD}" destId="{BE8D4778-8E7A-4565-84E4-D70BDC2C93C3}" srcOrd="11" destOrd="0" presId="urn:microsoft.com/office/officeart/2005/8/layout/cycle8"/>
    <dgm:cxn modelId="{1251B54E-416D-484A-8D61-A823B22B8F2D}" type="presParOf" srcId="{36776017-17AE-44B1-85E8-9263BB7653DD}" destId="{246717EE-4701-49DD-A366-B1F8CB191C80}" srcOrd="12" destOrd="0" presId="urn:microsoft.com/office/officeart/2005/8/layout/cycle8"/>
    <dgm:cxn modelId="{9EE0642C-76FE-4ACD-B352-A95C413574F7}" type="presParOf" srcId="{36776017-17AE-44B1-85E8-9263BB7653DD}" destId="{5BEC29FE-CA8F-4885-829E-0706FF6934C0}" srcOrd="13" destOrd="0" presId="urn:microsoft.com/office/officeart/2005/8/layout/cycle8"/>
    <dgm:cxn modelId="{56F9837F-8D26-4DC1-A9E7-2BE3E773B66F}" type="presParOf" srcId="{36776017-17AE-44B1-85E8-9263BB7653DD}" destId="{96BB4D69-4F25-459A-A863-048EE2D947E4}" srcOrd="14" destOrd="0" presId="urn:microsoft.com/office/officeart/2005/8/layout/cycle8"/>
    <dgm:cxn modelId="{2AFB191C-E30D-4580-A12B-9B8E295BD79A}" type="presParOf" srcId="{36776017-17AE-44B1-85E8-9263BB7653DD}" destId="{91889A67-F442-4E3F-8E59-F66D653CC64B}" srcOrd="15" destOrd="0" presId="urn:microsoft.com/office/officeart/2005/8/layout/cycle8"/>
    <dgm:cxn modelId="{705A5B8E-8730-4A5F-A4AD-C4CA5BAB5F22}" type="presParOf" srcId="{36776017-17AE-44B1-85E8-9263BB7653DD}" destId="{900C2965-BB90-4502-BA01-140CB903A074}" srcOrd="16" destOrd="0" presId="urn:microsoft.com/office/officeart/2005/8/layout/cycle8"/>
    <dgm:cxn modelId="{0394318B-5730-4745-9C2F-79C323CF8B7C}" type="presParOf" srcId="{36776017-17AE-44B1-85E8-9263BB7653DD}" destId="{615362ED-8D36-48C2-BDF3-AEF9A5537835}" srcOrd="17" destOrd="0" presId="urn:microsoft.com/office/officeart/2005/8/layout/cycle8"/>
    <dgm:cxn modelId="{033D63F5-3DCB-403A-8B3F-510A963CD978}" type="presParOf" srcId="{36776017-17AE-44B1-85E8-9263BB7653DD}" destId="{4FB7C975-24EE-4486-8232-134546A20F2F}" srcOrd="18" destOrd="0" presId="urn:microsoft.com/office/officeart/2005/8/layout/cycle8"/>
    <dgm:cxn modelId="{CEE2C696-DE31-40E5-AB2A-93A4A68A48AD}" type="presParOf" srcId="{36776017-17AE-44B1-85E8-9263BB7653DD}" destId="{1641D65B-5CB5-498A-BD90-BF1BEEC91379}" srcOrd="19" destOrd="0" presId="urn:microsoft.com/office/officeart/2005/8/layout/cycle8"/>
    <dgm:cxn modelId="{1889CCC3-D106-4DC8-8AD1-7D033A79A58B}" type="presParOf" srcId="{36776017-17AE-44B1-85E8-9263BB7653DD}" destId="{8AAB24EB-608C-41B6-AF10-44EDC0DB1F0A}" srcOrd="20" destOrd="0" presId="urn:microsoft.com/office/officeart/2005/8/layout/cycle8"/>
    <dgm:cxn modelId="{6352FF87-B038-4058-B141-7973DFCF94BF}" type="presParOf" srcId="{36776017-17AE-44B1-85E8-9263BB7653DD}" destId="{94047D7A-F1AF-42E1-BBBC-E1995575E8DA}" srcOrd="21" destOrd="0" presId="urn:microsoft.com/office/officeart/2005/8/layout/cycle8"/>
    <dgm:cxn modelId="{63A38F75-FBD9-4675-A996-572BA4B70CAF}" type="presParOf" srcId="{36776017-17AE-44B1-85E8-9263BB7653DD}" destId="{D9F4607C-64C6-4764-89D7-06C8C274321F}" srcOrd="22" destOrd="0" presId="urn:microsoft.com/office/officeart/2005/8/layout/cycle8"/>
    <dgm:cxn modelId="{0420B9E9-1687-4D6F-9F62-EEE10446C21E}" type="presParOf" srcId="{36776017-17AE-44B1-85E8-9263BB7653DD}" destId="{469442A6-E46A-4FD1-8D7F-C02865651FF2}" srcOrd="23" destOrd="0" presId="urn:microsoft.com/office/officeart/2005/8/layout/cycle8"/>
    <dgm:cxn modelId="{3C1C047E-DED1-470E-90AB-B60D63774FF4}" type="presParOf" srcId="{36776017-17AE-44B1-85E8-9263BB7653DD}" destId="{5B107655-5A9D-4C5D-ADD4-0CBDD51D46EE}" srcOrd="24" destOrd="0" presId="urn:microsoft.com/office/officeart/2005/8/layout/cycle8"/>
    <dgm:cxn modelId="{EDBE8391-AB4B-4FF0-BD2D-721CF90F0FA7}" type="presParOf" srcId="{36776017-17AE-44B1-85E8-9263BB7653DD}" destId="{82724C37-84EA-4E09-95B7-DB0D94A33598}" srcOrd="25" destOrd="0" presId="urn:microsoft.com/office/officeart/2005/8/layout/cycle8"/>
    <dgm:cxn modelId="{1D719B47-7445-4D28-8D84-11EF14CD1048}" type="presParOf" srcId="{36776017-17AE-44B1-85E8-9263BB7653DD}" destId="{0AB2AF84-36B7-4F02-A538-50049A8ACF29}" srcOrd="26" destOrd="0" presId="urn:microsoft.com/office/officeart/2005/8/layout/cycle8"/>
    <dgm:cxn modelId="{92AD6AF3-A675-488A-AC2C-4D407BA246E3}" type="presParOf" srcId="{36776017-17AE-44B1-85E8-9263BB7653DD}" destId="{EE2DEE5A-2C5A-4869-95BB-EED05E450E58}" srcOrd="27" destOrd="0" presId="urn:microsoft.com/office/officeart/2005/8/layout/cycle8"/>
    <dgm:cxn modelId="{23E05DD0-11E8-4DDF-B193-99AF9D148C67}" type="presParOf" srcId="{36776017-17AE-44B1-85E8-9263BB7653DD}" destId="{9E8FF462-86E4-489D-8377-D88B65623D0D}" srcOrd="28" destOrd="0" presId="urn:microsoft.com/office/officeart/2005/8/layout/cycle8"/>
    <dgm:cxn modelId="{6EE068B0-1A3B-45CA-8F15-CD2132DEB84D}" type="presParOf" srcId="{36776017-17AE-44B1-85E8-9263BB7653DD}" destId="{6D124D4C-15C4-4907-941F-1DB0676832DE}" srcOrd="29" destOrd="0" presId="urn:microsoft.com/office/officeart/2005/8/layout/cycle8"/>
    <dgm:cxn modelId="{1DA1681D-DF11-49F8-8B19-A0E1C8EEFC4B}" type="presParOf" srcId="{36776017-17AE-44B1-85E8-9263BB7653DD}" destId="{0EF54CA5-B04E-41AC-9A74-BC4149F66C8B}" srcOrd="30" destOrd="0" presId="urn:microsoft.com/office/officeart/2005/8/layout/cycle8"/>
    <dgm:cxn modelId="{01C8548A-C04C-4B42-A20A-FBCAA0586D41}" type="presParOf" srcId="{36776017-17AE-44B1-85E8-9263BB7653DD}" destId="{E9C7F593-F250-49AD-BD36-67C5AB59F118}" srcOrd="31" destOrd="0" presId="urn:microsoft.com/office/officeart/2005/8/layout/cycle8"/>
    <dgm:cxn modelId="{E56B71A5-FC2B-4335-9A05-C7127FA11AEA}" type="presParOf" srcId="{36776017-17AE-44B1-85E8-9263BB7653DD}" destId="{17B93230-01EA-4CB6-8DD5-E2F4BE09263D}" srcOrd="32" destOrd="0" presId="urn:microsoft.com/office/officeart/2005/8/layout/cycle8"/>
    <dgm:cxn modelId="{5694E755-5D77-4444-815B-62CF0543CDA9}" type="presParOf" srcId="{36776017-17AE-44B1-85E8-9263BB7653DD}" destId="{E8548E85-6F6D-44A8-AEE7-5063133C8526}" srcOrd="33" destOrd="0" presId="urn:microsoft.com/office/officeart/2005/8/layout/cycle8"/>
    <dgm:cxn modelId="{89BED840-84FB-429C-B986-A3E853A8C0AA}" type="presParOf" srcId="{36776017-17AE-44B1-85E8-9263BB7653DD}" destId="{AF994D4D-873B-4513-9C40-35BD99BB6957}"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7A99D5-2361-4DE2-A96D-3F53CA5A3A9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53F31AA-56D2-45DA-AEC9-D6886755FE00}">
      <dgm:prSet/>
      <dgm:spPr/>
      <dgm:t>
        <a:bodyPr/>
        <a:lstStyle/>
        <a:p>
          <a:r>
            <a:rPr lang="en-US"/>
            <a:t>Must enroll in Medicare Parts A and B</a:t>
          </a:r>
        </a:p>
      </dgm:t>
    </dgm:pt>
    <dgm:pt modelId="{9F476B18-42ED-4486-8BDD-530484F81D9E}" type="parTrans" cxnId="{26A9B9ED-D047-476F-ADD5-DC292D930ADE}">
      <dgm:prSet/>
      <dgm:spPr/>
      <dgm:t>
        <a:bodyPr/>
        <a:lstStyle/>
        <a:p>
          <a:endParaRPr lang="en-US"/>
        </a:p>
      </dgm:t>
    </dgm:pt>
    <dgm:pt modelId="{2DAE194D-5D40-4070-9DED-3BEEF20F4135}" type="sibTrans" cxnId="{26A9B9ED-D047-476F-ADD5-DC292D930ADE}">
      <dgm:prSet/>
      <dgm:spPr/>
      <dgm:t>
        <a:bodyPr/>
        <a:lstStyle/>
        <a:p>
          <a:endParaRPr lang="en-US"/>
        </a:p>
      </dgm:t>
    </dgm:pt>
    <dgm:pt modelId="{371E4250-E7D7-4549-9353-5DAA7D2AA611}">
      <dgm:prSet/>
      <dgm:spPr/>
      <dgm:t>
        <a:bodyPr/>
        <a:lstStyle/>
        <a:p>
          <a:r>
            <a:rPr lang="en-US"/>
            <a:t>Must live in the service area of a Medicare Advantage plan </a:t>
          </a:r>
        </a:p>
      </dgm:t>
    </dgm:pt>
    <dgm:pt modelId="{03DE3BDE-53DD-46CA-B5AE-5B704A420358}" type="parTrans" cxnId="{5AE4BD3C-5B54-45C5-A68C-F6533E90E736}">
      <dgm:prSet/>
      <dgm:spPr/>
      <dgm:t>
        <a:bodyPr/>
        <a:lstStyle/>
        <a:p>
          <a:endParaRPr lang="en-US"/>
        </a:p>
      </dgm:t>
    </dgm:pt>
    <dgm:pt modelId="{2EB85C96-F6E1-40DD-AF63-528DE5508FEC}" type="sibTrans" cxnId="{5AE4BD3C-5B54-45C5-A68C-F6533E90E736}">
      <dgm:prSet/>
      <dgm:spPr/>
      <dgm:t>
        <a:bodyPr/>
        <a:lstStyle/>
        <a:p>
          <a:endParaRPr lang="en-US"/>
        </a:p>
      </dgm:t>
    </dgm:pt>
    <dgm:pt modelId="{E095BA02-ACF5-480D-AFC0-D6A322EA23A0}">
      <dgm:prSet/>
      <dgm:spPr/>
      <dgm:t>
        <a:bodyPr/>
        <a:lstStyle/>
        <a:p>
          <a:r>
            <a:rPr lang="en-US"/>
            <a:t>Not having ESRD </a:t>
          </a:r>
        </a:p>
      </dgm:t>
    </dgm:pt>
    <dgm:pt modelId="{1FF4D5AE-6FDD-417E-A458-F4168F4A652F}" type="parTrans" cxnId="{C3984217-3D23-4726-BA67-AB38D0AE8CFE}">
      <dgm:prSet/>
      <dgm:spPr/>
      <dgm:t>
        <a:bodyPr/>
        <a:lstStyle/>
        <a:p>
          <a:endParaRPr lang="en-US"/>
        </a:p>
      </dgm:t>
    </dgm:pt>
    <dgm:pt modelId="{975B335C-4E6D-4A33-95D0-D0452719A017}" type="sibTrans" cxnId="{C3984217-3D23-4726-BA67-AB38D0AE8CFE}">
      <dgm:prSet/>
      <dgm:spPr/>
      <dgm:t>
        <a:bodyPr/>
        <a:lstStyle/>
        <a:p>
          <a:endParaRPr lang="en-US"/>
        </a:p>
      </dgm:t>
    </dgm:pt>
    <dgm:pt modelId="{8CF07638-5427-4D74-BAB5-33DC929762F2}" type="pres">
      <dgm:prSet presAssocID="{7A7A99D5-2361-4DE2-A96D-3F53CA5A3A9A}" presName="linear" presStyleCnt="0">
        <dgm:presLayoutVars>
          <dgm:animLvl val="lvl"/>
          <dgm:resizeHandles val="exact"/>
        </dgm:presLayoutVars>
      </dgm:prSet>
      <dgm:spPr/>
    </dgm:pt>
    <dgm:pt modelId="{D5C495BA-CCC7-4671-B342-1CE0C374378F}" type="pres">
      <dgm:prSet presAssocID="{553F31AA-56D2-45DA-AEC9-D6886755FE00}" presName="parentText" presStyleLbl="node1" presStyleIdx="0" presStyleCnt="3">
        <dgm:presLayoutVars>
          <dgm:chMax val="0"/>
          <dgm:bulletEnabled val="1"/>
        </dgm:presLayoutVars>
      </dgm:prSet>
      <dgm:spPr/>
    </dgm:pt>
    <dgm:pt modelId="{57EC3FC4-78FF-4A8D-9D9F-37FF3B33EEED}" type="pres">
      <dgm:prSet presAssocID="{2DAE194D-5D40-4070-9DED-3BEEF20F4135}" presName="spacer" presStyleCnt="0"/>
      <dgm:spPr/>
    </dgm:pt>
    <dgm:pt modelId="{4AADE343-E234-4683-A04E-2EAAC1C979BF}" type="pres">
      <dgm:prSet presAssocID="{371E4250-E7D7-4549-9353-5DAA7D2AA611}" presName="parentText" presStyleLbl="node1" presStyleIdx="1" presStyleCnt="3">
        <dgm:presLayoutVars>
          <dgm:chMax val="0"/>
          <dgm:bulletEnabled val="1"/>
        </dgm:presLayoutVars>
      </dgm:prSet>
      <dgm:spPr/>
    </dgm:pt>
    <dgm:pt modelId="{C590B65E-472D-463A-B6BF-4961A5358ABE}" type="pres">
      <dgm:prSet presAssocID="{2EB85C96-F6E1-40DD-AF63-528DE5508FEC}" presName="spacer" presStyleCnt="0"/>
      <dgm:spPr/>
    </dgm:pt>
    <dgm:pt modelId="{B952B1F6-E5F0-4C59-AD0E-99193637F8F2}" type="pres">
      <dgm:prSet presAssocID="{E095BA02-ACF5-480D-AFC0-D6A322EA23A0}" presName="parentText" presStyleLbl="node1" presStyleIdx="2" presStyleCnt="3">
        <dgm:presLayoutVars>
          <dgm:chMax val="0"/>
          <dgm:bulletEnabled val="1"/>
        </dgm:presLayoutVars>
      </dgm:prSet>
      <dgm:spPr/>
    </dgm:pt>
  </dgm:ptLst>
  <dgm:cxnLst>
    <dgm:cxn modelId="{73B69D06-722A-4F52-BE8A-3D9183B0EFE9}" type="presOf" srcId="{E095BA02-ACF5-480D-AFC0-D6A322EA23A0}" destId="{B952B1F6-E5F0-4C59-AD0E-99193637F8F2}" srcOrd="0" destOrd="0" presId="urn:microsoft.com/office/officeart/2005/8/layout/vList2"/>
    <dgm:cxn modelId="{C3984217-3D23-4726-BA67-AB38D0AE8CFE}" srcId="{7A7A99D5-2361-4DE2-A96D-3F53CA5A3A9A}" destId="{E095BA02-ACF5-480D-AFC0-D6A322EA23A0}" srcOrd="2" destOrd="0" parTransId="{1FF4D5AE-6FDD-417E-A458-F4168F4A652F}" sibTransId="{975B335C-4E6D-4A33-95D0-D0452719A017}"/>
    <dgm:cxn modelId="{5AE4BD3C-5B54-45C5-A68C-F6533E90E736}" srcId="{7A7A99D5-2361-4DE2-A96D-3F53CA5A3A9A}" destId="{371E4250-E7D7-4549-9353-5DAA7D2AA611}" srcOrd="1" destOrd="0" parTransId="{03DE3BDE-53DD-46CA-B5AE-5B704A420358}" sibTransId="{2EB85C96-F6E1-40DD-AF63-528DE5508FEC}"/>
    <dgm:cxn modelId="{25AAA078-B622-4BD5-988C-F7C43C724267}" type="presOf" srcId="{371E4250-E7D7-4549-9353-5DAA7D2AA611}" destId="{4AADE343-E234-4683-A04E-2EAAC1C979BF}" srcOrd="0" destOrd="0" presId="urn:microsoft.com/office/officeart/2005/8/layout/vList2"/>
    <dgm:cxn modelId="{E0593FAA-FBDD-47DF-B28F-458D6C61BFAD}" type="presOf" srcId="{7A7A99D5-2361-4DE2-A96D-3F53CA5A3A9A}" destId="{8CF07638-5427-4D74-BAB5-33DC929762F2}" srcOrd="0" destOrd="0" presId="urn:microsoft.com/office/officeart/2005/8/layout/vList2"/>
    <dgm:cxn modelId="{26A9B9ED-D047-476F-ADD5-DC292D930ADE}" srcId="{7A7A99D5-2361-4DE2-A96D-3F53CA5A3A9A}" destId="{553F31AA-56D2-45DA-AEC9-D6886755FE00}" srcOrd="0" destOrd="0" parTransId="{9F476B18-42ED-4486-8BDD-530484F81D9E}" sibTransId="{2DAE194D-5D40-4070-9DED-3BEEF20F4135}"/>
    <dgm:cxn modelId="{E38DF0FD-D2AA-4D1A-B71D-EAC8D8C61DA3}" type="presOf" srcId="{553F31AA-56D2-45DA-AEC9-D6886755FE00}" destId="{D5C495BA-CCC7-4671-B342-1CE0C374378F}" srcOrd="0" destOrd="0" presId="urn:microsoft.com/office/officeart/2005/8/layout/vList2"/>
    <dgm:cxn modelId="{E7E86F7D-3D31-4CB9-839E-D16F75A92095}" type="presParOf" srcId="{8CF07638-5427-4D74-BAB5-33DC929762F2}" destId="{D5C495BA-CCC7-4671-B342-1CE0C374378F}" srcOrd="0" destOrd="0" presId="urn:microsoft.com/office/officeart/2005/8/layout/vList2"/>
    <dgm:cxn modelId="{E8C56916-126C-463C-91C6-55659907B291}" type="presParOf" srcId="{8CF07638-5427-4D74-BAB5-33DC929762F2}" destId="{57EC3FC4-78FF-4A8D-9D9F-37FF3B33EEED}" srcOrd="1" destOrd="0" presId="urn:microsoft.com/office/officeart/2005/8/layout/vList2"/>
    <dgm:cxn modelId="{D4DDF9BF-7E24-4448-A3B0-952A09960BBA}" type="presParOf" srcId="{8CF07638-5427-4D74-BAB5-33DC929762F2}" destId="{4AADE343-E234-4683-A04E-2EAAC1C979BF}" srcOrd="2" destOrd="0" presId="urn:microsoft.com/office/officeart/2005/8/layout/vList2"/>
    <dgm:cxn modelId="{434B0668-2648-40AA-BB0E-2BC760187194}" type="presParOf" srcId="{8CF07638-5427-4D74-BAB5-33DC929762F2}" destId="{C590B65E-472D-463A-B6BF-4961A5358ABE}" srcOrd="3" destOrd="0" presId="urn:microsoft.com/office/officeart/2005/8/layout/vList2"/>
    <dgm:cxn modelId="{3F08217D-2D33-4533-BA0C-42C17FA2A80E}" type="presParOf" srcId="{8CF07638-5427-4D74-BAB5-33DC929762F2}" destId="{B952B1F6-E5F0-4C59-AD0E-99193637F8F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FF8BF-9C94-4A2B-B5D8-FA782920947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70E8D05-ADAF-427F-BE03-924AD3962413}">
      <dgm:prSet/>
      <dgm:spPr/>
      <dgm:t>
        <a:bodyPr/>
        <a:lstStyle/>
        <a:p>
          <a:r>
            <a:rPr lang="en-US"/>
            <a:t>To enroll in the plan, one must have Medicare Parts A or B plans </a:t>
          </a:r>
        </a:p>
      </dgm:t>
    </dgm:pt>
    <dgm:pt modelId="{989DC24F-A303-40C7-AB5B-0C110E1E2F9B}" type="parTrans" cxnId="{B87F57AB-DF50-4421-A17A-02EC80954CC2}">
      <dgm:prSet/>
      <dgm:spPr/>
      <dgm:t>
        <a:bodyPr/>
        <a:lstStyle/>
        <a:p>
          <a:endParaRPr lang="en-US"/>
        </a:p>
      </dgm:t>
    </dgm:pt>
    <dgm:pt modelId="{C26ADA3A-AC86-4A12-8239-10A30819AF69}" type="sibTrans" cxnId="{B87F57AB-DF50-4421-A17A-02EC80954CC2}">
      <dgm:prSet/>
      <dgm:spPr/>
      <dgm:t>
        <a:bodyPr/>
        <a:lstStyle/>
        <a:p>
          <a:endParaRPr lang="en-US"/>
        </a:p>
      </dgm:t>
    </dgm:pt>
    <dgm:pt modelId="{0F1D9BDD-69A0-4552-A92F-65A66F9001B0}">
      <dgm:prSet/>
      <dgm:spPr/>
      <dgm:t>
        <a:bodyPr/>
        <a:lstStyle/>
        <a:p>
          <a:r>
            <a:rPr lang="en-US"/>
            <a:t>Covers prescription drugs. </a:t>
          </a:r>
        </a:p>
      </dgm:t>
    </dgm:pt>
    <dgm:pt modelId="{D104568E-0F39-4D33-B66A-536A0FFD4910}" type="parTrans" cxnId="{73507D4A-8FE8-4454-A3B4-243C5BD29C96}">
      <dgm:prSet/>
      <dgm:spPr/>
      <dgm:t>
        <a:bodyPr/>
        <a:lstStyle/>
        <a:p>
          <a:endParaRPr lang="en-US"/>
        </a:p>
      </dgm:t>
    </dgm:pt>
    <dgm:pt modelId="{C9263F14-FB93-4265-9138-A49ED9DA2FA9}" type="sibTrans" cxnId="{73507D4A-8FE8-4454-A3B4-243C5BD29C96}">
      <dgm:prSet/>
      <dgm:spPr/>
      <dgm:t>
        <a:bodyPr/>
        <a:lstStyle/>
        <a:p>
          <a:endParaRPr lang="en-US"/>
        </a:p>
      </dgm:t>
    </dgm:pt>
    <dgm:pt modelId="{18AE16FE-D6A6-4A96-B282-8351710ACBA5}" type="pres">
      <dgm:prSet presAssocID="{03DFF8BF-9C94-4A2B-B5D8-FA7829209478}" presName="hierChild1" presStyleCnt="0">
        <dgm:presLayoutVars>
          <dgm:chPref val="1"/>
          <dgm:dir/>
          <dgm:animOne val="branch"/>
          <dgm:animLvl val="lvl"/>
          <dgm:resizeHandles/>
        </dgm:presLayoutVars>
      </dgm:prSet>
      <dgm:spPr/>
    </dgm:pt>
    <dgm:pt modelId="{08E807DF-6A94-44AB-982F-A0D46C92BD4B}" type="pres">
      <dgm:prSet presAssocID="{F70E8D05-ADAF-427F-BE03-924AD3962413}" presName="hierRoot1" presStyleCnt="0"/>
      <dgm:spPr/>
    </dgm:pt>
    <dgm:pt modelId="{FB1D713E-D209-43F4-A128-7B196042FA77}" type="pres">
      <dgm:prSet presAssocID="{F70E8D05-ADAF-427F-BE03-924AD3962413}" presName="composite" presStyleCnt="0"/>
      <dgm:spPr/>
    </dgm:pt>
    <dgm:pt modelId="{DD9528C1-6497-4917-B9EA-232541EE196F}" type="pres">
      <dgm:prSet presAssocID="{F70E8D05-ADAF-427F-BE03-924AD3962413}" presName="background" presStyleLbl="node0" presStyleIdx="0" presStyleCnt="2"/>
      <dgm:spPr/>
    </dgm:pt>
    <dgm:pt modelId="{538A7DDE-90CC-48B7-829C-7DCA748CB41E}" type="pres">
      <dgm:prSet presAssocID="{F70E8D05-ADAF-427F-BE03-924AD3962413}" presName="text" presStyleLbl="fgAcc0" presStyleIdx="0" presStyleCnt="2">
        <dgm:presLayoutVars>
          <dgm:chPref val="3"/>
        </dgm:presLayoutVars>
      </dgm:prSet>
      <dgm:spPr/>
    </dgm:pt>
    <dgm:pt modelId="{5ED9D4B0-DE22-47F3-B6A1-03A6D7D0139E}" type="pres">
      <dgm:prSet presAssocID="{F70E8D05-ADAF-427F-BE03-924AD3962413}" presName="hierChild2" presStyleCnt="0"/>
      <dgm:spPr/>
    </dgm:pt>
    <dgm:pt modelId="{ED7EAF09-120E-4267-A048-0677C4BDEDDA}" type="pres">
      <dgm:prSet presAssocID="{0F1D9BDD-69A0-4552-A92F-65A66F9001B0}" presName="hierRoot1" presStyleCnt="0"/>
      <dgm:spPr/>
    </dgm:pt>
    <dgm:pt modelId="{9F84AAA7-BA56-4C29-B5FC-1FDCB5FF7CB2}" type="pres">
      <dgm:prSet presAssocID="{0F1D9BDD-69A0-4552-A92F-65A66F9001B0}" presName="composite" presStyleCnt="0"/>
      <dgm:spPr/>
    </dgm:pt>
    <dgm:pt modelId="{7BE20C48-1DB0-48E9-AC6F-44D989726DD1}" type="pres">
      <dgm:prSet presAssocID="{0F1D9BDD-69A0-4552-A92F-65A66F9001B0}" presName="background" presStyleLbl="node0" presStyleIdx="1" presStyleCnt="2"/>
      <dgm:spPr/>
    </dgm:pt>
    <dgm:pt modelId="{ABFD807D-0FEB-4AFE-8565-4F42193C048A}" type="pres">
      <dgm:prSet presAssocID="{0F1D9BDD-69A0-4552-A92F-65A66F9001B0}" presName="text" presStyleLbl="fgAcc0" presStyleIdx="1" presStyleCnt="2">
        <dgm:presLayoutVars>
          <dgm:chPref val="3"/>
        </dgm:presLayoutVars>
      </dgm:prSet>
      <dgm:spPr/>
    </dgm:pt>
    <dgm:pt modelId="{529C98EF-1AA6-456F-826E-F66BEB78E711}" type="pres">
      <dgm:prSet presAssocID="{0F1D9BDD-69A0-4552-A92F-65A66F9001B0}" presName="hierChild2" presStyleCnt="0"/>
      <dgm:spPr/>
    </dgm:pt>
  </dgm:ptLst>
  <dgm:cxnLst>
    <dgm:cxn modelId="{73507D4A-8FE8-4454-A3B4-243C5BD29C96}" srcId="{03DFF8BF-9C94-4A2B-B5D8-FA7829209478}" destId="{0F1D9BDD-69A0-4552-A92F-65A66F9001B0}" srcOrd="1" destOrd="0" parTransId="{D104568E-0F39-4D33-B66A-536A0FFD4910}" sibTransId="{C9263F14-FB93-4265-9138-A49ED9DA2FA9}"/>
    <dgm:cxn modelId="{B87F57AB-DF50-4421-A17A-02EC80954CC2}" srcId="{03DFF8BF-9C94-4A2B-B5D8-FA7829209478}" destId="{F70E8D05-ADAF-427F-BE03-924AD3962413}" srcOrd="0" destOrd="0" parTransId="{989DC24F-A303-40C7-AB5B-0C110E1E2F9B}" sibTransId="{C26ADA3A-AC86-4A12-8239-10A30819AF69}"/>
    <dgm:cxn modelId="{C17589C3-6CA6-4F18-8F6A-339E0925B44D}" type="presOf" srcId="{0F1D9BDD-69A0-4552-A92F-65A66F9001B0}" destId="{ABFD807D-0FEB-4AFE-8565-4F42193C048A}" srcOrd="0" destOrd="0" presId="urn:microsoft.com/office/officeart/2005/8/layout/hierarchy1"/>
    <dgm:cxn modelId="{17D654FD-5E48-4E20-802D-131D39D84161}" type="presOf" srcId="{F70E8D05-ADAF-427F-BE03-924AD3962413}" destId="{538A7DDE-90CC-48B7-829C-7DCA748CB41E}" srcOrd="0" destOrd="0" presId="urn:microsoft.com/office/officeart/2005/8/layout/hierarchy1"/>
    <dgm:cxn modelId="{C643D1FD-5073-41DB-B3CB-BF3AD62458F6}" type="presOf" srcId="{03DFF8BF-9C94-4A2B-B5D8-FA7829209478}" destId="{18AE16FE-D6A6-4A96-B282-8351710ACBA5}" srcOrd="0" destOrd="0" presId="urn:microsoft.com/office/officeart/2005/8/layout/hierarchy1"/>
    <dgm:cxn modelId="{B0340210-397B-4398-BBE1-2981318B3A99}" type="presParOf" srcId="{18AE16FE-D6A6-4A96-B282-8351710ACBA5}" destId="{08E807DF-6A94-44AB-982F-A0D46C92BD4B}" srcOrd="0" destOrd="0" presId="urn:microsoft.com/office/officeart/2005/8/layout/hierarchy1"/>
    <dgm:cxn modelId="{92186C26-901D-4360-9B6A-86802B6F3A1E}" type="presParOf" srcId="{08E807DF-6A94-44AB-982F-A0D46C92BD4B}" destId="{FB1D713E-D209-43F4-A128-7B196042FA77}" srcOrd="0" destOrd="0" presId="urn:microsoft.com/office/officeart/2005/8/layout/hierarchy1"/>
    <dgm:cxn modelId="{50B1A985-3593-46B6-B09A-50BA0769787C}" type="presParOf" srcId="{FB1D713E-D209-43F4-A128-7B196042FA77}" destId="{DD9528C1-6497-4917-B9EA-232541EE196F}" srcOrd="0" destOrd="0" presId="urn:microsoft.com/office/officeart/2005/8/layout/hierarchy1"/>
    <dgm:cxn modelId="{09B635A2-AD88-4153-B2C6-FB8458961BA8}" type="presParOf" srcId="{FB1D713E-D209-43F4-A128-7B196042FA77}" destId="{538A7DDE-90CC-48B7-829C-7DCA748CB41E}" srcOrd="1" destOrd="0" presId="urn:microsoft.com/office/officeart/2005/8/layout/hierarchy1"/>
    <dgm:cxn modelId="{41DBBCE8-4C77-46EC-A02C-19DCF2E336B2}" type="presParOf" srcId="{08E807DF-6A94-44AB-982F-A0D46C92BD4B}" destId="{5ED9D4B0-DE22-47F3-B6A1-03A6D7D0139E}" srcOrd="1" destOrd="0" presId="urn:microsoft.com/office/officeart/2005/8/layout/hierarchy1"/>
    <dgm:cxn modelId="{E0DEB5A6-5629-486C-AA68-913FD163F29A}" type="presParOf" srcId="{18AE16FE-D6A6-4A96-B282-8351710ACBA5}" destId="{ED7EAF09-120E-4267-A048-0677C4BDEDDA}" srcOrd="1" destOrd="0" presId="urn:microsoft.com/office/officeart/2005/8/layout/hierarchy1"/>
    <dgm:cxn modelId="{C92F55A1-A7C8-4213-A9E9-C423CFA341AB}" type="presParOf" srcId="{ED7EAF09-120E-4267-A048-0677C4BDEDDA}" destId="{9F84AAA7-BA56-4C29-B5FC-1FDCB5FF7CB2}" srcOrd="0" destOrd="0" presId="urn:microsoft.com/office/officeart/2005/8/layout/hierarchy1"/>
    <dgm:cxn modelId="{59CE3366-25F5-4729-94F4-968F849A4855}" type="presParOf" srcId="{9F84AAA7-BA56-4C29-B5FC-1FDCB5FF7CB2}" destId="{7BE20C48-1DB0-48E9-AC6F-44D989726DD1}" srcOrd="0" destOrd="0" presId="urn:microsoft.com/office/officeart/2005/8/layout/hierarchy1"/>
    <dgm:cxn modelId="{9EBBD1BD-985E-4DD6-B92F-A6AD136685B4}" type="presParOf" srcId="{9F84AAA7-BA56-4C29-B5FC-1FDCB5FF7CB2}" destId="{ABFD807D-0FEB-4AFE-8565-4F42193C048A}" srcOrd="1" destOrd="0" presId="urn:microsoft.com/office/officeart/2005/8/layout/hierarchy1"/>
    <dgm:cxn modelId="{4AFAE271-D2AC-4807-85EE-E9CE2EAE5DBA}" type="presParOf" srcId="{ED7EAF09-120E-4267-A048-0677C4BDEDDA}" destId="{529C98EF-1AA6-456F-826E-F66BEB78E71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8597F3-BBFA-4EA3-95A1-C43C1657154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91F8DFB-7822-44DB-9DEB-052BB8C36BA1}">
      <dgm:prSet/>
      <dgm:spPr/>
      <dgm:t>
        <a:bodyPr/>
        <a:lstStyle/>
        <a:p>
          <a:pPr>
            <a:lnSpc>
              <a:spcPct val="100000"/>
            </a:lnSpc>
          </a:pPr>
          <a:r>
            <a:rPr lang="en-US"/>
            <a:t>Limiting charges direct healthcare providers accepting Medicare Assignment to not charge more than Medicare-approved amount. </a:t>
          </a:r>
        </a:p>
      </dgm:t>
    </dgm:pt>
    <dgm:pt modelId="{F9404DFA-FBED-4D81-BA1D-7C54A0B873AA}" type="parTrans" cxnId="{7E0D9A0E-7672-4A50-ABE5-C9DCBBD4D811}">
      <dgm:prSet/>
      <dgm:spPr/>
      <dgm:t>
        <a:bodyPr/>
        <a:lstStyle/>
        <a:p>
          <a:endParaRPr lang="en-US"/>
        </a:p>
      </dgm:t>
    </dgm:pt>
    <dgm:pt modelId="{EC70BA6A-40FC-4F99-8965-DE75368B21AC}" type="sibTrans" cxnId="{7E0D9A0E-7672-4A50-ABE5-C9DCBBD4D811}">
      <dgm:prSet/>
      <dgm:spPr/>
      <dgm:t>
        <a:bodyPr/>
        <a:lstStyle/>
        <a:p>
          <a:endParaRPr lang="en-US"/>
        </a:p>
      </dgm:t>
    </dgm:pt>
    <dgm:pt modelId="{05204EAC-30A6-41ED-AE82-793B63DDCF4D}">
      <dgm:prSet/>
      <dgm:spPr/>
      <dgm:t>
        <a:bodyPr/>
        <a:lstStyle/>
        <a:p>
          <a:pPr>
            <a:lnSpc>
              <a:spcPct val="100000"/>
            </a:lnSpc>
          </a:pPr>
          <a:r>
            <a:rPr lang="en-US"/>
            <a:t>It applies to services such as outpatient therapy services, durable medical equipment, and doctor services. </a:t>
          </a:r>
        </a:p>
      </dgm:t>
    </dgm:pt>
    <dgm:pt modelId="{67AB9138-AC84-45A2-AC0C-F42BE1CF9E99}" type="parTrans" cxnId="{2A5E57E7-2A68-4929-B70C-9A551407451B}">
      <dgm:prSet/>
      <dgm:spPr/>
      <dgm:t>
        <a:bodyPr/>
        <a:lstStyle/>
        <a:p>
          <a:endParaRPr lang="en-US"/>
        </a:p>
      </dgm:t>
    </dgm:pt>
    <dgm:pt modelId="{FB56C8C3-3612-403F-A2E5-08E3E4A35387}" type="sibTrans" cxnId="{2A5E57E7-2A68-4929-B70C-9A551407451B}">
      <dgm:prSet/>
      <dgm:spPr/>
      <dgm:t>
        <a:bodyPr/>
        <a:lstStyle/>
        <a:p>
          <a:endParaRPr lang="en-US"/>
        </a:p>
      </dgm:t>
    </dgm:pt>
    <dgm:pt modelId="{D89D48AE-B0D0-4BF0-AD91-F0DBA762DAA7}">
      <dgm:prSet/>
      <dgm:spPr/>
      <dgm:t>
        <a:bodyPr/>
        <a:lstStyle/>
        <a:p>
          <a:pPr>
            <a:lnSpc>
              <a:spcPct val="100000"/>
            </a:lnSpc>
          </a:pPr>
          <a:r>
            <a:rPr lang="en-US"/>
            <a:t>Does not apply to benefits covered by Medicare Part A. </a:t>
          </a:r>
        </a:p>
      </dgm:t>
    </dgm:pt>
    <dgm:pt modelId="{E5A9F16F-CC03-4B40-8001-58A2A17520C1}" type="parTrans" cxnId="{7A18AD12-656D-4960-A970-D6EAC28DA44F}">
      <dgm:prSet/>
      <dgm:spPr/>
      <dgm:t>
        <a:bodyPr/>
        <a:lstStyle/>
        <a:p>
          <a:endParaRPr lang="en-US"/>
        </a:p>
      </dgm:t>
    </dgm:pt>
    <dgm:pt modelId="{840FE6C0-A466-4386-9BB3-3420738D02EE}" type="sibTrans" cxnId="{7A18AD12-656D-4960-A970-D6EAC28DA44F}">
      <dgm:prSet/>
      <dgm:spPr/>
      <dgm:t>
        <a:bodyPr/>
        <a:lstStyle/>
        <a:p>
          <a:endParaRPr lang="en-US"/>
        </a:p>
      </dgm:t>
    </dgm:pt>
    <dgm:pt modelId="{C4D3BDA6-DFFA-4776-9D45-71090386FF0B}" type="pres">
      <dgm:prSet presAssocID="{B78597F3-BBFA-4EA3-95A1-C43C1657154C}" presName="root" presStyleCnt="0">
        <dgm:presLayoutVars>
          <dgm:dir/>
          <dgm:resizeHandles val="exact"/>
        </dgm:presLayoutVars>
      </dgm:prSet>
      <dgm:spPr/>
    </dgm:pt>
    <dgm:pt modelId="{F5C03AA2-EA6E-4E50-A4CB-A2273BEB93DC}" type="pres">
      <dgm:prSet presAssocID="{E91F8DFB-7822-44DB-9DEB-052BB8C36BA1}" presName="compNode" presStyleCnt="0"/>
      <dgm:spPr/>
    </dgm:pt>
    <dgm:pt modelId="{8CB34A44-2E0F-4B9A-9F61-45F82BBF5F2B}" type="pres">
      <dgm:prSet presAssocID="{E91F8DFB-7822-44DB-9DEB-052BB8C36B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D1AE303D-231E-4C2D-8531-0D5BBF75DE2B}" type="pres">
      <dgm:prSet presAssocID="{E91F8DFB-7822-44DB-9DEB-052BB8C36BA1}" presName="spaceRect" presStyleCnt="0"/>
      <dgm:spPr/>
    </dgm:pt>
    <dgm:pt modelId="{300E321E-7AC7-4237-9C04-E15F89174015}" type="pres">
      <dgm:prSet presAssocID="{E91F8DFB-7822-44DB-9DEB-052BB8C36BA1}" presName="textRect" presStyleLbl="revTx" presStyleIdx="0" presStyleCnt="3">
        <dgm:presLayoutVars>
          <dgm:chMax val="1"/>
          <dgm:chPref val="1"/>
        </dgm:presLayoutVars>
      </dgm:prSet>
      <dgm:spPr/>
    </dgm:pt>
    <dgm:pt modelId="{AAEF57B5-BF81-4351-98E4-5BDB4AD76DBC}" type="pres">
      <dgm:prSet presAssocID="{EC70BA6A-40FC-4F99-8965-DE75368B21AC}" presName="sibTrans" presStyleCnt="0"/>
      <dgm:spPr/>
    </dgm:pt>
    <dgm:pt modelId="{B737F8A2-B293-468F-AA83-CB41CA00F734}" type="pres">
      <dgm:prSet presAssocID="{05204EAC-30A6-41ED-AE82-793B63DDCF4D}" presName="compNode" presStyleCnt="0"/>
      <dgm:spPr/>
    </dgm:pt>
    <dgm:pt modelId="{607F7571-DE74-44BA-B3EB-E75892091412}" type="pres">
      <dgm:prSet presAssocID="{05204EAC-30A6-41ED-AE82-793B63DDCF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1C29037B-CD20-4824-86AD-CA8221D38C3D}" type="pres">
      <dgm:prSet presAssocID="{05204EAC-30A6-41ED-AE82-793B63DDCF4D}" presName="spaceRect" presStyleCnt="0"/>
      <dgm:spPr/>
    </dgm:pt>
    <dgm:pt modelId="{E7A30CED-2981-4236-81ED-37BD3D0BF41F}" type="pres">
      <dgm:prSet presAssocID="{05204EAC-30A6-41ED-AE82-793B63DDCF4D}" presName="textRect" presStyleLbl="revTx" presStyleIdx="1" presStyleCnt="3">
        <dgm:presLayoutVars>
          <dgm:chMax val="1"/>
          <dgm:chPref val="1"/>
        </dgm:presLayoutVars>
      </dgm:prSet>
      <dgm:spPr/>
    </dgm:pt>
    <dgm:pt modelId="{2D8AC11A-1788-41D4-B27E-6C965C6ED980}" type="pres">
      <dgm:prSet presAssocID="{FB56C8C3-3612-403F-A2E5-08E3E4A35387}" presName="sibTrans" presStyleCnt="0"/>
      <dgm:spPr/>
    </dgm:pt>
    <dgm:pt modelId="{B4BDF94A-6337-438D-A226-7E5ED2AF7A78}" type="pres">
      <dgm:prSet presAssocID="{D89D48AE-B0D0-4BF0-AD91-F0DBA762DAA7}" presName="compNode" presStyleCnt="0"/>
      <dgm:spPr/>
    </dgm:pt>
    <dgm:pt modelId="{DA691D4E-E8FA-443E-A990-58C2C28604E5}" type="pres">
      <dgm:prSet presAssocID="{D89D48AE-B0D0-4BF0-AD91-F0DBA762DAA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C29F65CB-564C-4942-9CCC-1889BE5B8BE9}" type="pres">
      <dgm:prSet presAssocID="{D89D48AE-B0D0-4BF0-AD91-F0DBA762DAA7}" presName="spaceRect" presStyleCnt="0"/>
      <dgm:spPr/>
    </dgm:pt>
    <dgm:pt modelId="{BE36CB82-A63A-46B4-9C6C-952E219B346E}" type="pres">
      <dgm:prSet presAssocID="{D89D48AE-B0D0-4BF0-AD91-F0DBA762DAA7}" presName="textRect" presStyleLbl="revTx" presStyleIdx="2" presStyleCnt="3">
        <dgm:presLayoutVars>
          <dgm:chMax val="1"/>
          <dgm:chPref val="1"/>
        </dgm:presLayoutVars>
      </dgm:prSet>
      <dgm:spPr/>
    </dgm:pt>
  </dgm:ptLst>
  <dgm:cxnLst>
    <dgm:cxn modelId="{7E0D9A0E-7672-4A50-ABE5-C9DCBBD4D811}" srcId="{B78597F3-BBFA-4EA3-95A1-C43C1657154C}" destId="{E91F8DFB-7822-44DB-9DEB-052BB8C36BA1}" srcOrd="0" destOrd="0" parTransId="{F9404DFA-FBED-4D81-BA1D-7C54A0B873AA}" sibTransId="{EC70BA6A-40FC-4F99-8965-DE75368B21AC}"/>
    <dgm:cxn modelId="{7A18AD12-656D-4960-A970-D6EAC28DA44F}" srcId="{B78597F3-BBFA-4EA3-95A1-C43C1657154C}" destId="{D89D48AE-B0D0-4BF0-AD91-F0DBA762DAA7}" srcOrd="2" destOrd="0" parTransId="{E5A9F16F-CC03-4B40-8001-58A2A17520C1}" sibTransId="{840FE6C0-A466-4386-9BB3-3420738D02EE}"/>
    <dgm:cxn modelId="{E7AA2C5B-916D-4180-936C-1B3F3340A5BA}" type="presOf" srcId="{D89D48AE-B0D0-4BF0-AD91-F0DBA762DAA7}" destId="{BE36CB82-A63A-46B4-9C6C-952E219B346E}" srcOrd="0" destOrd="0" presId="urn:microsoft.com/office/officeart/2018/2/layout/IconLabelList"/>
    <dgm:cxn modelId="{3E7D3B69-3CBF-482F-912F-FFF7D2E16935}" type="presOf" srcId="{05204EAC-30A6-41ED-AE82-793B63DDCF4D}" destId="{E7A30CED-2981-4236-81ED-37BD3D0BF41F}" srcOrd="0" destOrd="0" presId="urn:microsoft.com/office/officeart/2018/2/layout/IconLabelList"/>
    <dgm:cxn modelId="{80BFC276-BCFF-414E-B7AB-AE67009278E6}" type="presOf" srcId="{E91F8DFB-7822-44DB-9DEB-052BB8C36BA1}" destId="{300E321E-7AC7-4237-9C04-E15F89174015}" srcOrd="0" destOrd="0" presId="urn:microsoft.com/office/officeart/2018/2/layout/IconLabelList"/>
    <dgm:cxn modelId="{2A5E57E7-2A68-4929-B70C-9A551407451B}" srcId="{B78597F3-BBFA-4EA3-95A1-C43C1657154C}" destId="{05204EAC-30A6-41ED-AE82-793B63DDCF4D}" srcOrd="1" destOrd="0" parTransId="{67AB9138-AC84-45A2-AC0C-F42BE1CF9E99}" sibTransId="{FB56C8C3-3612-403F-A2E5-08E3E4A35387}"/>
    <dgm:cxn modelId="{682624EA-2995-4E47-813A-45E86C0F295F}" type="presOf" srcId="{B78597F3-BBFA-4EA3-95A1-C43C1657154C}" destId="{C4D3BDA6-DFFA-4776-9D45-71090386FF0B}" srcOrd="0" destOrd="0" presId="urn:microsoft.com/office/officeart/2018/2/layout/IconLabelList"/>
    <dgm:cxn modelId="{7B14DBB4-7398-4A7D-9CE7-ECF787484FFD}" type="presParOf" srcId="{C4D3BDA6-DFFA-4776-9D45-71090386FF0B}" destId="{F5C03AA2-EA6E-4E50-A4CB-A2273BEB93DC}" srcOrd="0" destOrd="0" presId="urn:microsoft.com/office/officeart/2018/2/layout/IconLabelList"/>
    <dgm:cxn modelId="{BF63792A-7A79-41CF-B48E-814F2E6CB081}" type="presParOf" srcId="{F5C03AA2-EA6E-4E50-A4CB-A2273BEB93DC}" destId="{8CB34A44-2E0F-4B9A-9F61-45F82BBF5F2B}" srcOrd="0" destOrd="0" presId="urn:microsoft.com/office/officeart/2018/2/layout/IconLabelList"/>
    <dgm:cxn modelId="{34047C9B-DA40-481C-869F-D8793D8F7527}" type="presParOf" srcId="{F5C03AA2-EA6E-4E50-A4CB-A2273BEB93DC}" destId="{D1AE303D-231E-4C2D-8531-0D5BBF75DE2B}" srcOrd="1" destOrd="0" presId="urn:microsoft.com/office/officeart/2018/2/layout/IconLabelList"/>
    <dgm:cxn modelId="{C1EEEE22-3DF1-488F-8322-FAE99434EFDA}" type="presParOf" srcId="{F5C03AA2-EA6E-4E50-A4CB-A2273BEB93DC}" destId="{300E321E-7AC7-4237-9C04-E15F89174015}" srcOrd="2" destOrd="0" presId="urn:microsoft.com/office/officeart/2018/2/layout/IconLabelList"/>
    <dgm:cxn modelId="{21017699-B458-4276-B292-758514076F1B}" type="presParOf" srcId="{C4D3BDA6-DFFA-4776-9D45-71090386FF0B}" destId="{AAEF57B5-BF81-4351-98E4-5BDB4AD76DBC}" srcOrd="1" destOrd="0" presId="urn:microsoft.com/office/officeart/2018/2/layout/IconLabelList"/>
    <dgm:cxn modelId="{26CB9354-8224-45DF-BB3B-98739B75E7E7}" type="presParOf" srcId="{C4D3BDA6-DFFA-4776-9D45-71090386FF0B}" destId="{B737F8A2-B293-468F-AA83-CB41CA00F734}" srcOrd="2" destOrd="0" presId="urn:microsoft.com/office/officeart/2018/2/layout/IconLabelList"/>
    <dgm:cxn modelId="{795BBED3-5B9F-4C28-8AD4-55E08C7BE960}" type="presParOf" srcId="{B737F8A2-B293-468F-AA83-CB41CA00F734}" destId="{607F7571-DE74-44BA-B3EB-E75892091412}" srcOrd="0" destOrd="0" presId="urn:microsoft.com/office/officeart/2018/2/layout/IconLabelList"/>
    <dgm:cxn modelId="{C47A5766-70DA-41A0-9B11-543C7E2D00D4}" type="presParOf" srcId="{B737F8A2-B293-468F-AA83-CB41CA00F734}" destId="{1C29037B-CD20-4824-86AD-CA8221D38C3D}" srcOrd="1" destOrd="0" presId="urn:microsoft.com/office/officeart/2018/2/layout/IconLabelList"/>
    <dgm:cxn modelId="{B5A23C73-8CEA-4171-9355-CDF6DF3D2D5C}" type="presParOf" srcId="{B737F8A2-B293-468F-AA83-CB41CA00F734}" destId="{E7A30CED-2981-4236-81ED-37BD3D0BF41F}" srcOrd="2" destOrd="0" presId="urn:microsoft.com/office/officeart/2018/2/layout/IconLabelList"/>
    <dgm:cxn modelId="{787313D4-FE19-4F55-A30F-CBBD0759A527}" type="presParOf" srcId="{C4D3BDA6-DFFA-4776-9D45-71090386FF0B}" destId="{2D8AC11A-1788-41D4-B27E-6C965C6ED980}" srcOrd="3" destOrd="0" presId="urn:microsoft.com/office/officeart/2018/2/layout/IconLabelList"/>
    <dgm:cxn modelId="{B120D3C5-823D-40E1-86B6-15F5F4816480}" type="presParOf" srcId="{C4D3BDA6-DFFA-4776-9D45-71090386FF0B}" destId="{B4BDF94A-6337-438D-A226-7E5ED2AF7A78}" srcOrd="4" destOrd="0" presId="urn:microsoft.com/office/officeart/2018/2/layout/IconLabelList"/>
    <dgm:cxn modelId="{DC31F45A-6FDE-480E-BB5B-A8ED7D949257}" type="presParOf" srcId="{B4BDF94A-6337-438D-A226-7E5ED2AF7A78}" destId="{DA691D4E-E8FA-443E-A990-58C2C28604E5}" srcOrd="0" destOrd="0" presId="urn:microsoft.com/office/officeart/2018/2/layout/IconLabelList"/>
    <dgm:cxn modelId="{99B2B837-469D-4CCA-BB5F-EB25F62BD70D}" type="presParOf" srcId="{B4BDF94A-6337-438D-A226-7E5ED2AF7A78}" destId="{C29F65CB-564C-4942-9CCC-1889BE5B8BE9}" srcOrd="1" destOrd="0" presId="urn:microsoft.com/office/officeart/2018/2/layout/IconLabelList"/>
    <dgm:cxn modelId="{9BA5E141-B34A-4D01-A3CF-8AFCCC614AB9}" type="presParOf" srcId="{B4BDF94A-6337-438D-A226-7E5ED2AF7A78}" destId="{BE36CB82-A63A-46B4-9C6C-952E219B346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B121F1-77A0-4EC3-900C-2B0B88D6B9A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7AAC060-62BB-455C-93C7-32E71D6CAD6F}">
      <dgm:prSet/>
      <dgm:spPr/>
      <dgm:t>
        <a:bodyPr/>
        <a:lstStyle/>
        <a:p>
          <a:pPr>
            <a:lnSpc>
              <a:spcPct val="100000"/>
            </a:lnSpc>
          </a:pPr>
          <a:r>
            <a:rPr lang="en-US"/>
            <a:t>First step: Pre-registration </a:t>
          </a:r>
        </a:p>
      </dgm:t>
    </dgm:pt>
    <dgm:pt modelId="{4A13F5BC-8C1F-4F96-A36E-D6AD61DBF378}" type="parTrans" cxnId="{A2874EA7-52A0-4EBF-80BC-6A5D56FEB69C}">
      <dgm:prSet/>
      <dgm:spPr/>
      <dgm:t>
        <a:bodyPr/>
        <a:lstStyle/>
        <a:p>
          <a:endParaRPr lang="en-US"/>
        </a:p>
      </dgm:t>
    </dgm:pt>
    <dgm:pt modelId="{7B0AD3F2-475B-4DCF-895A-7AA4856F3857}" type="sibTrans" cxnId="{A2874EA7-52A0-4EBF-80BC-6A5D56FEB69C}">
      <dgm:prSet/>
      <dgm:spPr/>
      <dgm:t>
        <a:bodyPr/>
        <a:lstStyle/>
        <a:p>
          <a:pPr>
            <a:lnSpc>
              <a:spcPct val="100000"/>
            </a:lnSpc>
          </a:pPr>
          <a:endParaRPr lang="en-US"/>
        </a:p>
      </dgm:t>
    </dgm:pt>
    <dgm:pt modelId="{F2374192-E0A5-4591-B87C-0D4EB863CC6A}">
      <dgm:prSet/>
      <dgm:spPr/>
      <dgm:t>
        <a:bodyPr/>
        <a:lstStyle/>
        <a:p>
          <a:pPr>
            <a:lnSpc>
              <a:spcPct val="100000"/>
            </a:lnSpc>
          </a:pPr>
          <a:r>
            <a:rPr lang="en-US"/>
            <a:t>Second step: Check-in</a:t>
          </a:r>
        </a:p>
      </dgm:t>
    </dgm:pt>
    <dgm:pt modelId="{71770586-4D68-4DB5-8F2D-78A4069EC183}" type="parTrans" cxnId="{D72973B1-06D2-4DFE-BB24-81D00AC3EA02}">
      <dgm:prSet/>
      <dgm:spPr/>
      <dgm:t>
        <a:bodyPr/>
        <a:lstStyle/>
        <a:p>
          <a:endParaRPr lang="en-US"/>
        </a:p>
      </dgm:t>
    </dgm:pt>
    <dgm:pt modelId="{697909A5-9E62-4FEF-B74B-9789E01A5DE2}" type="sibTrans" cxnId="{D72973B1-06D2-4DFE-BB24-81D00AC3EA02}">
      <dgm:prSet/>
      <dgm:spPr/>
      <dgm:t>
        <a:bodyPr/>
        <a:lstStyle/>
        <a:p>
          <a:pPr>
            <a:lnSpc>
              <a:spcPct val="100000"/>
            </a:lnSpc>
          </a:pPr>
          <a:endParaRPr lang="en-US"/>
        </a:p>
      </dgm:t>
    </dgm:pt>
    <dgm:pt modelId="{185DCD5B-DA28-4520-88E8-3B5CCA8EE783}">
      <dgm:prSet/>
      <dgm:spPr/>
      <dgm:t>
        <a:bodyPr/>
        <a:lstStyle/>
        <a:p>
          <a:pPr>
            <a:lnSpc>
              <a:spcPct val="100000"/>
            </a:lnSpc>
          </a:pPr>
          <a:r>
            <a:rPr lang="en-US"/>
            <a:t>Third step: Verification of information</a:t>
          </a:r>
        </a:p>
      </dgm:t>
    </dgm:pt>
    <dgm:pt modelId="{91BBE7FC-27CB-4D39-93A7-CDC6EC9ABC9D}" type="parTrans" cxnId="{C9DAF1A0-EA8E-461A-B2AA-29BC8DA86BA3}">
      <dgm:prSet/>
      <dgm:spPr/>
      <dgm:t>
        <a:bodyPr/>
        <a:lstStyle/>
        <a:p>
          <a:endParaRPr lang="en-US"/>
        </a:p>
      </dgm:t>
    </dgm:pt>
    <dgm:pt modelId="{F92AAC35-E4AD-4993-8094-095AD2B555D0}" type="sibTrans" cxnId="{C9DAF1A0-EA8E-461A-B2AA-29BC8DA86BA3}">
      <dgm:prSet/>
      <dgm:spPr/>
      <dgm:t>
        <a:bodyPr/>
        <a:lstStyle/>
        <a:p>
          <a:pPr>
            <a:lnSpc>
              <a:spcPct val="100000"/>
            </a:lnSpc>
          </a:pPr>
          <a:endParaRPr lang="en-US"/>
        </a:p>
      </dgm:t>
    </dgm:pt>
    <dgm:pt modelId="{92E3D5B1-2E05-4D4C-929A-69047316619B}">
      <dgm:prSet/>
      <dgm:spPr/>
      <dgm:t>
        <a:bodyPr/>
        <a:lstStyle/>
        <a:p>
          <a:pPr>
            <a:lnSpc>
              <a:spcPct val="100000"/>
            </a:lnSpc>
          </a:pPr>
          <a:r>
            <a:rPr lang="en-US"/>
            <a:t>Fourth step: Collection of co-payments</a:t>
          </a:r>
        </a:p>
      </dgm:t>
    </dgm:pt>
    <dgm:pt modelId="{62153453-51F3-4723-9DBF-3751225B353D}" type="parTrans" cxnId="{C12500E4-B691-4478-8EAB-6449F5026674}">
      <dgm:prSet/>
      <dgm:spPr/>
      <dgm:t>
        <a:bodyPr/>
        <a:lstStyle/>
        <a:p>
          <a:endParaRPr lang="en-US"/>
        </a:p>
      </dgm:t>
    </dgm:pt>
    <dgm:pt modelId="{EB12323D-F305-41A1-BAEF-9E08EA0A285B}" type="sibTrans" cxnId="{C12500E4-B691-4478-8EAB-6449F5026674}">
      <dgm:prSet/>
      <dgm:spPr/>
      <dgm:t>
        <a:bodyPr/>
        <a:lstStyle/>
        <a:p>
          <a:endParaRPr lang="en-US"/>
        </a:p>
      </dgm:t>
    </dgm:pt>
    <dgm:pt modelId="{A692D481-81D7-442A-8B1F-F04DFAD9F062}" type="pres">
      <dgm:prSet presAssocID="{57B121F1-77A0-4EC3-900C-2B0B88D6B9AB}" presName="root" presStyleCnt="0">
        <dgm:presLayoutVars>
          <dgm:dir/>
          <dgm:resizeHandles val="exact"/>
        </dgm:presLayoutVars>
      </dgm:prSet>
      <dgm:spPr/>
    </dgm:pt>
    <dgm:pt modelId="{842E86D5-D4D9-46E2-889F-D47BEF4323B5}" type="pres">
      <dgm:prSet presAssocID="{57B121F1-77A0-4EC3-900C-2B0B88D6B9AB}" presName="container" presStyleCnt="0">
        <dgm:presLayoutVars>
          <dgm:dir/>
          <dgm:resizeHandles val="exact"/>
        </dgm:presLayoutVars>
      </dgm:prSet>
      <dgm:spPr/>
    </dgm:pt>
    <dgm:pt modelId="{261A4DF0-FA44-4704-9055-B64507B0B7CE}" type="pres">
      <dgm:prSet presAssocID="{57AAC060-62BB-455C-93C7-32E71D6CAD6F}" presName="compNode" presStyleCnt="0"/>
      <dgm:spPr/>
    </dgm:pt>
    <dgm:pt modelId="{70022AF5-D0A8-4B2B-AA87-310D7001C040}" type="pres">
      <dgm:prSet presAssocID="{57AAC060-62BB-455C-93C7-32E71D6CAD6F}" presName="iconBgRect" presStyleLbl="bgShp" presStyleIdx="0" presStyleCnt="4"/>
      <dgm:spPr/>
    </dgm:pt>
    <dgm:pt modelId="{CA4753B8-4B97-4F36-B709-FB9758A2A8A5}" type="pres">
      <dgm:prSet presAssocID="{57AAC060-62BB-455C-93C7-32E71D6CAD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ipboard"/>
        </a:ext>
      </dgm:extLst>
    </dgm:pt>
    <dgm:pt modelId="{083AACA6-7593-4708-9DA2-AB23B10562AB}" type="pres">
      <dgm:prSet presAssocID="{57AAC060-62BB-455C-93C7-32E71D6CAD6F}" presName="spaceRect" presStyleCnt="0"/>
      <dgm:spPr/>
    </dgm:pt>
    <dgm:pt modelId="{0F65584E-8B69-41B5-84AA-65D235742CFE}" type="pres">
      <dgm:prSet presAssocID="{57AAC060-62BB-455C-93C7-32E71D6CAD6F}" presName="textRect" presStyleLbl="revTx" presStyleIdx="0" presStyleCnt="4">
        <dgm:presLayoutVars>
          <dgm:chMax val="1"/>
          <dgm:chPref val="1"/>
        </dgm:presLayoutVars>
      </dgm:prSet>
      <dgm:spPr/>
    </dgm:pt>
    <dgm:pt modelId="{FF5D9362-D329-4035-A5FD-E198E249A5CE}" type="pres">
      <dgm:prSet presAssocID="{7B0AD3F2-475B-4DCF-895A-7AA4856F3857}" presName="sibTrans" presStyleLbl="sibTrans2D1" presStyleIdx="0" presStyleCnt="0"/>
      <dgm:spPr/>
    </dgm:pt>
    <dgm:pt modelId="{C36328C6-C676-4013-9B68-8502C429EE11}" type="pres">
      <dgm:prSet presAssocID="{F2374192-E0A5-4591-B87C-0D4EB863CC6A}" presName="compNode" presStyleCnt="0"/>
      <dgm:spPr/>
    </dgm:pt>
    <dgm:pt modelId="{7C8B302E-00AF-4DEB-81AE-BDC61C8467C0}" type="pres">
      <dgm:prSet presAssocID="{F2374192-E0A5-4591-B87C-0D4EB863CC6A}" presName="iconBgRect" presStyleLbl="bgShp" presStyleIdx="1" presStyleCnt="4"/>
      <dgm:spPr/>
    </dgm:pt>
    <dgm:pt modelId="{0DC13122-2838-4C46-BA6E-C1A17A1D9A5C}" type="pres">
      <dgm:prSet presAssocID="{F2374192-E0A5-4591-B87C-0D4EB863CC6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nce Steps"/>
        </a:ext>
      </dgm:extLst>
    </dgm:pt>
    <dgm:pt modelId="{DED162EB-27CA-4519-AE0C-24DAC4FC0247}" type="pres">
      <dgm:prSet presAssocID="{F2374192-E0A5-4591-B87C-0D4EB863CC6A}" presName="spaceRect" presStyleCnt="0"/>
      <dgm:spPr/>
    </dgm:pt>
    <dgm:pt modelId="{AD15B880-9786-41DA-A349-526E9AB37613}" type="pres">
      <dgm:prSet presAssocID="{F2374192-E0A5-4591-B87C-0D4EB863CC6A}" presName="textRect" presStyleLbl="revTx" presStyleIdx="1" presStyleCnt="4">
        <dgm:presLayoutVars>
          <dgm:chMax val="1"/>
          <dgm:chPref val="1"/>
        </dgm:presLayoutVars>
      </dgm:prSet>
      <dgm:spPr/>
    </dgm:pt>
    <dgm:pt modelId="{54603E7B-4E16-4109-8729-230D94FDC03A}" type="pres">
      <dgm:prSet presAssocID="{697909A5-9E62-4FEF-B74B-9789E01A5DE2}" presName="sibTrans" presStyleLbl="sibTrans2D1" presStyleIdx="0" presStyleCnt="0"/>
      <dgm:spPr/>
    </dgm:pt>
    <dgm:pt modelId="{E0710D85-E7A1-4B80-9D44-262DD08D19CD}" type="pres">
      <dgm:prSet presAssocID="{185DCD5B-DA28-4520-88E8-3B5CCA8EE783}" presName="compNode" presStyleCnt="0"/>
      <dgm:spPr/>
    </dgm:pt>
    <dgm:pt modelId="{771A7ABB-6535-4804-8285-35CCD8D894F2}" type="pres">
      <dgm:prSet presAssocID="{185DCD5B-DA28-4520-88E8-3B5CCA8EE783}" presName="iconBgRect" presStyleLbl="bgShp" presStyleIdx="2" presStyleCnt="4"/>
      <dgm:spPr/>
    </dgm:pt>
    <dgm:pt modelId="{1D365953-1E45-4026-8F7F-4BC1BFB77797}" type="pres">
      <dgm:prSet presAssocID="{185DCD5B-DA28-4520-88E8-3B5CCA8EE7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09EF5756-8D68-4FF5-A994-B1AA85FB1353}" type="pres">
      <dgm:prSet presAssocID="{185DCD5B-DA28-4520-88E8-3B5CCA8EE783}" presName="spaceRect" presStyleCnt="0"/>
      <dgm:spPr/>
    </dgm:pt>
    <dgm:pt modelId="{92B45A4A-4B1D-4874-831C-259611D82C1F}" type="pres">
      <dgm:prSet presAssocID="{185DCD5B-DA28-4520-88E8-3B5CCA8EE783}" presName="textRect" presStyleLbl="revTx" presStyleIdx="2" presStyleCnt="4">
        <dgm:presLayoutVars>
          <dgm:chMax val="1"/>
          <dgm:chPref val="1"/>
        </dgm:presLayoutVars>
      </dgm:prSet>
      <dgm:spPr/>
    </dgm:pt>
    <dgm:pt modelId="{B2162100-4F8B-4C9A-B2DD-72653A11431F}" type="pres">
      <dgm:prSet presAssocID="{F92AAC35-E4AD-4993-8094-095AD2B555D0}" presName="sibTrans" presStyleLbl="sibTrans2D1" presStyleIdx="0" presStyleCnt="0"/>
      <dgm:spPr/>
    </dgm:pt>
    <dgm:pt modelId="{CDE3C4D9-9C5B-40AC-8CA8-F9A7EC6D35A7}" type="pres">
      <dgm:prSet presAssocID="{92E3D5B1-2E05-4D4C-929A-69047316619B}" presName="compNode" presStyleCnt="0"/>
      <dgm:spPr/>
    </dgm:pt>
    <dgm:pt modelId="{6F00BB3A-90F4-4E0B-8FC0-16A6ED2E0241}" type="pres">
      <dgm:prSet presAssocID="{92E3D5B1-2E05-4D4C-929A-69047316619B}" presName="iconBgRect" presStyleLbl="bgShp" presStyleIdx="3" presStyleCnt="4"/>
      <dgm:spPr/>
    </dgm:pt>
    <dgm:pt modelId="{2A16E991-4072-450A-B43E-3D283904F592}" type="pres">
      <dgm:prSet presAssocID="{92E3D5B1-2E05-4D4C-929A-69047316619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llar"/>
        </a:ext>
      </dgm:extLst>
    </dgm:pt>
    <dgm:pt modelId="{2E832DE1-FFC0-4FD7-99FE-EB88A6F7CD72}" type="pres">
      <dgm:prSet presAssocID="{92E3D5B1-2E05-4D4C-929A-69047316619B}" presName="spaceRect" presStyleCnt="0"/>
      <dgm:spPr/>
    </dgm:pt>
    <dgm:pt modelId="{1FB034A0-C1A8-4A82-9B25-21B10B0D39A5}" type="pres">
      <dgm:prSet presAssocID="{92E3D5B1-2E05-4D4C-929A-69047316619B}" presName="textRect" presStyleLbl="revTx" presStyleIdx="3" presStyleCnt="4">
        <dgm:presLayoutVars>
          <dgm:chMax val="1"/>
          <dgm:chPref val="1"/>
        </dgm:presLayoutVars>
      </dgm:prSet>
      <dgm:spPr/>
    </dgm:pt>
  </dgm:ptLst>
  <dgm:cxnLst>
    <dgm:cxn modelId="{22ACA423-9C32-4932-BA05-908768F30125}" type="presOf" srcId="{F2374192-E0A5-4591-B87C-0D4EB863CC6A}" destId="{AD15B880-9786-41DA-A349-526E9AB37613}" srcOrd="0" destOrd="0" presId="urn:microsoft.com/office/officeart/2018/2/layout/IconCircleList"/>
    <dgm:cxn modelId="{6ADDE137-B58D-4025-AFE7-23798672E6D7}" type="presOf" srcId="{185DCD5B-DA28-4520-88E8-3B5CCA8EE783}" destId="{92B45A4A-4B1D-4874-831C-259611D82C1F}" srcOrd="0" destOrd="0" presId="urn:microsoft.com/office/officeart/2018/2/layout/IconCircleList"/>
    <dgm:cxn modelId="{04DF313A-9E68-4F8F-90AA-0899F93CCCE6}" type="presOf" srcId="{F92AAC35-E4AD-4993-8094-095AD2B555D0}" destId="{B2162100-4F8B-4C9A-B2DD-72653A11431F}" srcOrd="0" destOrd="0" presId="urn:microsoft.com/office/officeart/2018/2/layout/IconCircleList"/>
    <dgm:cxn modelId="{55B4273B-D2DA-4CAE-A6C6-E5AB40CAD71F}" type="presOf" srcId="{57AAC060-62BB-455C-93C7-32E71D6CAD6F}" destId="{0F65584E-8B69-41B5-84AA-65D235742CFE}" srcOrd="0" destOrd="0" presId="urn:microsoft.com/office/officeart/2018/2/layout/IconCircleList"/>
    <dgm:cxn modelId="{F307B33B-EE58-4E48-B653-2A96B362087A}" type="presOf" srcId="{7B0AD3F2-475B-4DCF-895A-7AA4856F3857}" destId="{FF5D9362-D329-4035-A5FD-E198E249A5CE}" srcOrd="0" destOrd="0" presId="urn:microsoft.com/office/officeart/2018/2/layout/IconCircleList"/>
    <dgm:cxn modelId="{C9DAF1A0-EA8E-461A-B2AA-29BC8DA86BA3}" srcId="{57B121F1-77A0-4EC3-900C-2B0B88D6B9AB}" destId="{185DCD5B-DA28-4520-88E8-3B5CCA8EE783}" srcOrd="2" destOrd="0" parTransId="{91BBE7FC-27CB-4D39-93A7-CDC6EC9ABC9D}" sibTransId="{F92AAC35-E4AD-4993-8094-095AD2B555D0}"/>
    <dgm:cxn modelId="{A2874EA7-52A0-4EBF-80BC-6A5D56FEB69C}" srcId="{57B121F1-77A0-4EC3-900C-2B0B88D6B9AB}" destId="{57AAC060-62BB-455C-93C7-32E71D6CAD6F}" srcOrd="0" destOrd="0" parTransId="{4A13F5BC-8C1F-4F96-A36E-D6AD61DBF378}" sibTransId="{7B0AD3F2-475B-4DCF-895A-7AA4856F3857}"/>
    <dgm:cxn modelId="{D72973B1-06D2-4DFE-BB24-81D00AC3EA02}" srcId="{57B121F1-77A0-4EC3-900C-2B0B88D6B9AB}" destId="{F2374192-E0A5-4591-B87C-0D4EB863CC6A}" srcOrd="1" destOrd="0" parTransId="{71770586-4D68-4DB5-8F2D-78A4069EC183}" sibTransId="{697909A5-9E62-4FEF-B74B-9789E01A5DE2}"/>
    <dgm:cxn modelId="{76491EC3-1908-4B18-AC4F-E40FE4ADCB41}" type="presOf" srcId="{92E3D5B1-2E05-4D4C-929A-69047316619B}" destId="{1FB034A0-C1A8-4A82-9B25-21B10B0D39A5}" srcOrd="0" destOrd="0" presId="urn:microsoft.com/office/officeart/2018/2/layout/IconCircleList"/>
    <dgm:cxn modelId="{40A1A1DE-1738-4F37-A1B6-F462D313D36C}" type="presOf" srcId="{697909A5-9E62-4FEF-B74B-9789E01A5DE2}" destId="{54603E7B-4E16-4109-8729-230D94FDC03A}" srcOrd="0" destOrd="0" presId="urn:microsoft.com/office/officeart/2018/2/layout/IconCircleList"/>
    <dgm:cxn modelId="{C12500E4-B691-4478-8EAB-6449F5026674}" srcId="{57B121F1-77A0-4EC3-900C-2B0B88D6B9AB}" destId="{92E3D5B1-2E05-4D4C-929A-69047316619B}" srcOrd="3" destOrd="0" parTransId="{62153453-51F3-4723-9DBF-3751225B353D}" sibTransId="{EB12323D-F305-41A1-BAEF-9E08EA0A285B}"/>
    <dgm:cxn modelId="{CE1D21F1-6B8B-4AA6-B3A2-7C71A20EFB75}" type="presOf" srcId="{57B121F1-77A0-4EC3-900C-2B0B88D6B9AB}" destId="{A692D481-81D7-442A-8B1F-F04DFAD9F062}" srcOrd="0" destOrd="0" presId="urn:microsoft.com/office/officeart/2018/2/layout/IconCircleList"/>
    <dgm:cxn modelId="{CABC9A67-1488-48CC-93F6-1D2DCBF652D6}" type="presParOf" srcId="{A692D481-81D7-442A-8B1F-F04DFAD9F062}" destId="{842E86D5-D4D9-46E2-889F-D47BEF4323B5}" srcOrd="0" destOrd="0" presId="urn:microsoft.com/office/officeart/2018/2/layout/IconCircleList"/>
    <dgm:cxn modelId="{92A68BA3-3C77-44FB-94D8-1EFFCC17FA1B}" type="presParOf" srcId="{842E86D5-D4D9-46E2-889F-D47BEF4323B5}" destId="{261A4DF0-FA44-4704-9055-B64507B0B7CE}" srcOrd="0" destOrd="0" presId="urn:microsoft.com/office/officeart/2018/2/layout/IconCircleList"/>
    <dgm:cxn modelId="{3D174E36-47CC-48AC-B4C6-10A450F0B898}" type="presParOf" srcId="{261A4DF0-FA44-4704-9055-B64507B0B7CE}" destId="{70022AF5-D0A8-4B2B-AA87-310D7001C040}" srcOrd="0" destOrd="0" presId="urn:microsoft.com/office/officeart/2018/2/layout/IconCircleList"/>
    <dgm:cxn modelId="{B2DC83F1-B57F-4597-B691-D22A945465AB}" type="presParOf" srcId="{261A4DF0-FA44-4704-9055-B64507B0B7CE}" destId="{CA4753B8-4B97-4F36-B709-FB9758A2A8A5}" srcOrd="1" destOrd="0" presId="urn:microsoft.com/office/officeart/2018/2/layout/IconCircleList"/>
    <dgm:cxn modelId="{5EFA73D8-3EBC-4308-BC45-02982121A7C9}" type="presParOf" srcId="{261A4DF0-FA44-4704-9055-B64507B0B7CE}" destId="{083AACA6-7593-4708-9DA2-AB23B10562AB}" srcOrd="2" destOrd="0" presId="urn:microsoft.com/office/officeart/2018/2/layout/IconCircleList"/>
    <dgm:cxn modelId="{414B9B84-7C73-4E52-AD39-DCAB2992505E}" type="presParOf" srcId="{261A4DF0-FA44-4704-9055-B64507B0B7CE}" destId="{0F65584E-8B69-41B5-84AA-65D235742CFE}" srcOrd="3" destOrd="0" presId="urn:microsoft.com/office/officeart/2018/2/layout/IconCircleList"/>
    <dgm:cxn modelId="{4D40AE7C-F08F-4F67-9335-51B0F8C64347}" type="presParOf" srcId="{842E86D5-D4D9-46E2-889F-D47BEF4323B5}" destId="{FF5D9362-D329-4035-A5FD-E198E249A5CE}" srcOrd="1" destOrd="0" presId="urn:microsoft.com/office/officeart/2018/2/layout/IconCircleList"/>
    <dgm:cxn modelId="{C361A1D5-F8E1-4338-97F4-FF161ED8E8EF}" type="presParOf" srcId="{842E86D5-D4D9-46E2-889F-D47BEF4323B5}" destId="{C36328C6-C676-4013-9B68-8502C429EE11}" srcOrd="2" destOrd="0" presId="urn:microsoft.com/office/officeart/2018/2/layout/IconCircleList"/>
    <dgm:cxn modelId="{570EBAC8-62C0-4F58-835E-BFFAA0E6203B}" type="presParOf" srcId="{C36328C6-C676-4013-9B68-8502C429EE11}" destId="{7C8B302E-00AF-4DEB-81AE-BDC61C8467C0}" srcOrd="0" destOrd="0" presId="urn:microsoft.com/office/officeart/2018/2/layout/IconCircleList"/>
    <dgm:cxn modelId="{C046DE6D-153E-4221-9325-2533DBC79102}" type="presParOf" srcId="{C36328C6-C676-4013-9B68-8502C429EE11}" destId="{0DC13122-2838-4C46-BA6E-C1A17A1D9A5C}" srcOrd="1" destOrd="0" presId="urn:microsoft.com/office/officeart/2018/2/layout/IconCircleList"/>
    <dgm:cxn modelId="{BC02745B-165A-485D-A560-2DCBE36D6BEE}" type="presParOf" srcId="{C36328C6-C676-4013-9B68-8502C429EE11}" destId="{DED162EB-27CA-4519-AE0C-24DAC4FC0247}" srcOrd="2" destOrd="0" presId="urn:microsoft.com/office/officeart/2018/2/layout/IconCircleList"/>
    <dgm:cxn modelId="{A3D5766D-2392-4A79-934F-00E28AA0DF75}" type="presParOf" srcId="{C36328C6-C676-4013-9B68-8502C429EE11}" destId="{AD15B880-9786-41DA-A349-526E9AB37613}" srcOrd="3" destOrd="0" presId="urn:microsoft.com/office/officeart/2018/2/layout/IconCircleList"/>
    <dgm:cxn modelId="{02E0C7C1-7C96-4880-842A-41F30C1025B7}" type="presParOf" srcId="{842E86D5-D4D9-46E2-889F-D47BEF4323B5}" destId="{54603E7B-4E16-4109-8729-230D94FDC03A}" srcOrd="3" destOrd="0" presId="urn:microsoft.com/office/officeart/2018/2/layout/IconCircleList"/>
    <dgm:cxn modelId="{3CC5B2B7-3B26-4FBC-8D33-6D64F83AEDB5}" type="presParOf" srcId="{842E86D5-D4D9-46E2-889F-D47BEF4323B5}" destId="{E0710D85-E7A1-4B80-9D44-262DD08D19CD}" srcOrd="4" destOrd="0" presId="urn:microsoft.com/office/officeart/2018/2/layout/IconCircleList"/>
    <dgm:cxn modelId="{305F184E-BCE4-4EAB-8C5F-A0F9551007E3}" type="presParOf" srcId="{E0710D85-E7A1-4B80-9D44-262DD08D19CD}" destId="{771A7ABB-6535-4804-8285-35CCD8D894F2}" srcOrd="0" destOrd="0" presId="urn:microsoft.com/office/officeart/2018/2/layout/IconCircleList"/>
    <dgm:cxn modelId="{AC128EAD-2E08-4318-A930-5AC9A3A1F809}" type="presParOf" srcId="{E0710D85-E7A1-4B80-9D44-262DD08D19CD}" destId="{1D365953-1E45-4026-8F7F-4BC1BFB77797}" srcOrd="1" destOrd="0" presId="urn:microsoft.com/office/officeart/2018/2/layout/IconCircleList"/>
    <dgm:cxn modelId="{82CAFD13-427C-419B-9558-0334CCC2F315}" type="presParOf" srcId="{E0710D85-E7A1-4B80-9D44-262DD08D19CD}" destId="{09EF5756-8D68-4FF5-A994-B1AA85FB1353}" srcOrd="2" destOrd="0" presId="urn:microsoft.com/office/officeart/2018/2/layout/IconCircleList"/>
    <dgm:cxn modelId="{9E086D7D-BF46-4665-8EF2-F49C361A2759}" type="presParOf" srcId="{E0710D85-E7A1-4B80-9D44-262DD08D19CD}" destId="{92B45A4A-4B1D-4874-831C-259611D82C1F}" srcOrd="3" destOrd="0" presId="urn:microsoft.com/office/officeart/2018/2/layout/IconCircleList"/>
    <dgm:cxn modelId="{EA6B1C7C-4C6E-49FC-91B2-2BAE85E00F2E}" type="presParOf" srcId="{842E86D5-D4D9-46E2-889F-D47BEF4323B5}" destId="{B2162100-4F8B-4C9A-B2DD-72653A11431F}" srcOrd="5" destOrd="0" presId="urn:microsoft.com/office/officeart/2018/2/layout/IconCircleList"/>
    <dgm:cxn modelId="{C63A4A37-16F8-4E62-9A22-E6FBB5EA334A}" type="presParOf" srcId="{842E86D5-D4D9-46E2-889F-D47BEF4323B5}" destId="{CDE3C4D9-9C5B-40AC-8CA8-F9A7EC6D35A7}" srcOrd="6" destOrd="0" presId="urn:microsoft.com/office/officeart/2018/2/layout/IconCircleList"/>
    <dgm:cxn modelId="{04DF6D42-BCBE-4AEC-B826-1D333B88CA34}" type="presParOf" srcId="{CDE3C4D9-9C5B-40AC-8CA8-F9A7EC6D35A7}" destId="{6F00BB3A-90F4-4E0B-8FC0-16A6ED2E0241}" srcOrd="0" destOrd="0" presId="urn:microsoft.com/office/officeart/2018/2/layout/IconCircleList"/>
    <dgm:cxn modelId="{84E7D139-52EF-4E84-AD2C-19A9C5145174}" type="presParOf" srcId="{CDE3C4D9-9C5B-40AC-8CA8-F9A7EC6D35A7}" destId="{2A16E991-4072-450A-B43E-3D283904F592}" srcOrd="1" destOrd="0" presId="urn:microsoft.com/office/officeart/2018/2/layout/IconCircleList"/>
    <dgm:cxn modelId="{2DC8E10C-51F0-4497-A792-E52F53BBC6AB}" type="presParOf" srcId="{CDE3C4D9-9C5B-40AC-8CA8-F9A7EC6D35A7}" destId="{2E832DE1-FFC0-4FD7-99FE-EB88A6F7CD72}" srcOrd="2" destOrd="0" presId="urn:microsoft.com/office/officeart/2018/2/layout/IconCircleList"/>
    <dgm:cxn modelId="{0419A8BE-F072-4118-AAAF-5916A5BFE881}" type="presParOf" srcId="{CDE3C4D9-9C5B-40AC-8CA8-F9A7EC6D35A7}" destId="{1FB034A0-C1A8-4A82-9B25-21B10B0D39A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12253F-37AC-49A3-8BEC-4C43574347A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B01CFF2-B4B9-4759-9F8E-DA4E4625BB7C}">
      <dgm:prSet/>
      <dgm:spPr/>
      <dgm:t>
        <a:bodyPr/>
        <a:lstStyle/>
        <a:p>
          <a:r>
            <a:rPr lang="en-US"/>
            <a:t>Coordinating the two programs is often complex.</a:t>
          </a:r>
        </a:p>
      </dgm:t>
    </dgm:pt>
    <dgm:pt modelId="{483CCCE1-8494-418B-BD35-1F3CC529A949}" type="parTrans" cxnId="{1D63443E-79A5-4E5E-A4AD-0B092F8E87CD}">
      <dgm:prSet/>
      <dgm:spPr/>
      <dgm:t>
        <a:bodyPr/>
        <a:lstStyle/>
        <a:p>
          <a:endParaRPr lang="en-US"/>
        </a:p>
      </dgm:t>
    </dgm:pt>
    <dgm:pt modelId="{B3E180E3-ABEE-4A52-8D98-E10DC018C803}" type="sibTrans" cxnId="{1D63443E-79A5-4E5E-A4AD-0B092F8E87CD}">
      <dgm:prSet/>
      <dgm:spPr/>
      <dgm:t>
        <a:bodyPr/>
        <a:lstStyle/>
        <a:p>
          <a:endParaRPr lang="en-US"/>
        </a:p>
      </dgm:t>
    </dgm:pt>
    <dgm:pt modelId="{A47ECE4C-BA25-41DA-B8E4-944054325DC9}">
      <dgm:prSet/>
      <dgm:spPr/>
      <dgm:t>
        <a:bodyPr/>
        <a:lstStyle/>
        <a:p>
          <a:r>
            <a:rPr lang="en-US"/>
            <a:t>The goal of both programs is to reduce cost of care. </a:t>
          </a:r>
        </a:p>
      </dgm:t>
    </dgm:pt>
    <dgm:pt modelId="{6B4C045B-F81B-4994-81C0-2C94C9662BA4}" type="parTrans" cxnId="{FA67E48E-2362-41A4-BFE3-0DBC6C03CC14}">
      <dgm:prSet/>
      <dgm:spPr/>
      <dgm:t>
        <a:bodyPr/>
        <a:lstStyle/>
        <a:p>
          <a:endParaRPr lang="en-US"/>
        </a:p>
      </dgm:t>
    </dgm:pt>
    <dgm:pt modelId="{B126465F-B472-4644-A53D-E967E241859D}" type="sibTrans" cxnId="{FA67E48E-2362-41A4-BFE3-0DBC6C03CC14}">
      <dgm:prSet/>
      <dgm:spPr/>
      <dgm:t>
        <a:bodyPr/>
        <a:lstStyle/>
        <a:p>
          <a:endParaRPr lang="en-US"/>
        </a:p>
      </dgm:t>
    </dgm:pt>
    <dgm:pt modelId="{1D6CBA3E-4DC1-4CBA-8E5F-6ECD6A6C668F}">
      <dgm:prSet/>
      <dgm:spPr/>
      <dgm:t>
        <a:bodyPr/>
        <a:lstStyle/>
        <a:p>
          <a:r>
            <a:rPr lang="en-US"/>
            <a:t>One must be eligible for both programs at the same time to be dual-eligible. </a:t>
          </a:r>
        </a:p>
      </dgm:t>
    </dgm:pt>
    <dgm:pt modelId="{D3C06AE1-CBDF-41C7-AD0C-58F700D9FAD7}" type="parTrans" cxnId="{58E08530-AA62-48C9-89D3-B3361EE17D1A}">
      <dgm:prSet/>
      <dgm:spPr/>
      <dgm:t>
        <a:bodyPr/>
        <a:lstStyle/>
        <a:p>
          <a:endParaRPr lang="en-US"/>
        </a:p>
      </dgm:t>
    </dgm:pt>
    <dgm:pt modelId="{943ED5C2-75EF-4EE1-BC46-E9FD66BDA8C1}" type="sibTrans" cxnId="{58E08530-AA62-48C9-89D3-B3361EE17D1A}">
      <dgm:prSet/>
      <dgm:spPr/>
      <dgm:t>
        <a:bodyPr/>
        <a:lstStyle/>
        <a:p>
          <a:endParaRPr lang="en-US"/>
        </a:p>
      </dgm:t>
    </dgm:pt>
    <dgm:pt modelId="{41F0CCEC-9800-4140-B69E-7EB9AE2B9A64}" type="pres">
      <dgm:prSet presAssocID="{6312253F-37AC-49A3-8BEC-4C43574347A6}" presName="hierChild1" presStyleCnt="0">
        <dgm:presLayoutVars>
          <dgm:chPref val="1"/>
          <dgm:dir/>
          <dgm:animOne val="branch"/>
          <dgm:animLvl val="lvl"/>
          <dgm:resizeHandles/>
        </dgm:presLayoutVars>
      </dgm:prSet>
      <dgm:spPr/>
    </dgm:pt>
    <dgm:pt modelId="{08E7D8D2-9DD9-4501-9D32-0585232EA524}" type="pres">
      <dgm:prSet presAssocID="{2B01CFF2-B4B9-4759-9F8E-DA4E4625BB7C}" presName="hierRoot1" presStyleCnt="0"/>
      <dgm:spPr/>
    </dgm:pt>
    <dgm:pt modelId="{B78FF283-AACE-431D-AE0B-882823CF4B7D}" type="pres">
      <dgm:prSet presAssocID="{2B01CFF2-B4B9-4759-9F8E-DA4E4625BB7C}" presName="composite" presStyleCnt="0"/>
      <dgm:spPr/>
    </dgm:pt>
    <dgm:pt modelId="{67ECFD78-9FA2-45CE-939F-67970E9AD170}" type="pres">
      <dgm:prSet presAssocID="{2B01CFF2-B4B9-4759-9F8E-DA4E4625BB7C}" presName="background" presStyleLbl="node0" presStyleIdx="0" presStyleCnt="3"/>
      <dgm:spPr/>
    </dgm:pt>
    <dgm:pt modelId="{D8BD63BE-3EE7-4EC4-AC41-57839E353BCE}" type="pres">
      <dgm:prSet presAssocID="{2B01CFF2-B4B9-4759-9F8E-DA4E4625BB7C}" presName="text" presStyleLbl="fgAcc0" presStyleIdx="0" presStyleCnt="3">
        <dgm:presLayoutVars>
          <dgm:chPref val="3"/>
        </dgm:presLayoutVars>
      </dgm:prSet>
      <dgm:spPr/>
    </dgm:pt>
    <dgm:pt modelId="{C5355094-9EE2-4548-A71E-C50B83AE86CE}" type="pres">
      <dgm:prSet presAssocID="{2B01CFF2-B4B9-4759-9F8E-DA4E4625BB7C}" presName="hierChild2" presStyleCnt="0"/>
      <dgm:spPr/>
    </dgm:pt>
    <dgm:pt modelId="{AC61C889-DAA5-452D-ABB2-7D79905AF505}" type="pres">
      <dgm:prSet presAssocID="{A47ECE4C-BA25-41DA-B8E4-944054325DC9}" presName="hierRoot1" presStyleCnt="0"/>
      <dgm:spPr/>
    </dgm:pt>
    <dgm:pt modelId="{9AB37DB2-0E7A-4FE0-B84D-99EC4B1D8CDA}" type="pres">
      <dgm:prSet presAssocID="{A47ECE4C-BA25-41DA-B8E4-944054325DC9}" presName="composite" presStyleCnt="0"/>
      <dgm:spPr/>
    </dgm:pt>
    <dgm:pt modelId="{0FDA53B6-78FC-40DF-94E8-6416D1A25977}" type="pres">
      <dgm:prSet presAssocID="{A47ECE4C-BA25-41DA-B8E4-944054325DC9}" presName="background" presStyleLbl="node0" presStyleIdx="1" presStyleCnt="3"/>
      <dgm:spPr/>
    </dgm:pt>
    <dgm:pt modelId="{D7114490-13E6-4B11-8CB7-9B269C480189}" type="pres">
      <dgm:prSet presAssocID="{A47ECE4C-BA25-41DA-B8E4-944054325DC9}" presName="text" presStyleLbl="fgAcc0" presStyleIdx="1" presStyleCnt="3">
        <dgm:presLayoutVars>
          <dgm:chPref val="3"/>
        </dgm:presLayoutVars>
      </dgm:prSet>
      <dgm:spPr/>
    </dgm:pt>
    <dgm:pt modelId="{5BE3D6BB-A999-4626-A587-3E1A48227268}" type="pres">
      <dgm:prSet presAssocID="{A47ECE4C-BA25-41DA-B8E4-944054325DC9}" presName="hierChild2" presStyleCnt="0"/>
      <dgm:spPr/>
    </dgm:pt>
    <dgm:pt modelId="{485709EA-5435-488F-BDAD-368A20E8DE8A}" type="pres">
      <dgm:prSet presAssocID="{1D6CBA3E-4DC1-4CBA-8E5F-6ECD6A6C668F}" presName="hierRoot1" presStyleCnt="0"/>
      <dgm:spPr/>
    </dgm:pt>
    <dgm:pt modelId="{F3655FA3-72B2-4318-842F-645382911E37}" type="pres">
      <dgm:prSet presAssocID="{1D6CBA3E-4DC1-4CBA-8E5F-6ECD6A6C668F}" presName="composite" presStyleCnt="0"/>
      <dgm:spPr/>
    </dgm:pt>
    <dgm:pt modelId="{82FA2B8C-1046-4CE8-9FEA-5AC5DC718872}" type="pres">
      <dgm:prSet presAssocID="{1D6CBA3E-4DC1-4CBA-8E5F-6ECD6A6C668F}" presName="background" presStyleLbl="node0" presStyleIdx="2" presStyleCnt="3"/>
      <dgm:spPr/>
    </dgm:pt>
    <dgm:pt modelId="{493D182C-C8BC-4F3C-A449-D1AECF0C22E5}" type="pres">
      <dgm:prSet presAssocID="{1D6CBA3E-4DC1-4CBA-8E5F-6ECD6A6C668F}" presName="text" presStyleLbl="fgAcc0" presStyleIdx="2" presStyleCnt="3">
        <dgm:presLayoutVars>
          <dgm:chPref val="3"/>
        </dgm:presLayoutVars>
      </dgm:prSet>
      <dgm:spPr/>
    </dgm:pt>
    <dgm:pt modelId="{5C5DE8F8-A082-4D43-972A-42FB6D88DA80}" type="pres">
      <dgm:prSet presAssocID="{1D6CBA3E-4DC1-4CBA-8E5F-6ECD6A6C668F}" presName="hierChild2" presStyleCnt="0"/>
      <dgm:spPr/>
    </dgm:pt>
  </dgm:ptLst>
  <dgm:cxnLst>
    <dgm:cxn modelId="{58E08530-AA62-48C9-89D3-B3361EE17D1A}" srcId="{6312253F-37AC-49A3-8BEC-4C43574347A6}" destId="{1D6CBA3E-4DC1-4CBA-8E5F-6ECD6A6C668F}" srcOrd="2" destOrd="0" parTransId="{D3C06AE1-CBDF-41C7-AD0C-58F700D9FAD7}" sibTransId="{943ED5C2-75EF-4EE1-BC46-E9FD66BDA8C1}"/>
    <dgm:cxn modelId="{1D63443E-79A5-4E5E-A4AD-0B092F8E87CD}" srcId="{6312253F-37AC-49A3-8BEC-4C43574347A6}" destId="{2B01CFF2-B4B9-4759-9F8E-DA4E4625BB7C}" srcOrd="0" destOrd="0" parTransId="{483CCCE1-8494-418B-BD35-1F3CC529A949}" sibTransId="{B3E180E3-ABEE-4A52-8D98-E10DC018C803}"/>
    <dgm:cxn modelId="{ABCAAE6C-88B8-4EB0-855B-691A5E79CDE9}" type="presOf" srcId="{2B01CFF2-B4B9-4759-9F8E-DA4E4625BB7C}" destId="{D8BD63BE-3EE7-4EC4-AC41-57839E353BCE}" srcOrd="0" destOrd="0" presId="urn:microsoft.com/office/officeart/2005/8/layout/hierarchy1"/>
    <dgm:cxn modelId="{FA67E48E-2362-41A4-BFE3-0DBC6C03CC14}" srcId="{6312253F-37AC-49A3-8BEC-4C43574347A6}" destId="{A47ECE4C-BA25-41DA-B8E4-944054325DC9}" srcOrd="1" destOrd="0" parTransId="{6B4C045B-F81B-4994-81C0-2C94C9662BA4}" sibTransId="{B126465F-B472-4644-A53D-E967E241859D}"/>
    <dgm:cxn modelId="{A1FAF89C-B1A8-4A97-9E17-1F259345F719}" type="presOf" srcId="{1D6CBA3E-4DC1-4CBA-8E5F-6ECD6A6C668F}" destId="{493D182C-C8BC-4F3C-A449-D1AECF0C22E5}" srcOrd="0" destOrd="0" presId="urn:microsoft.com/office/officeart/2005/8/layout/hierarchy1"/>
    <dgm:cxn modelId="{6E2494CC-83AF-44D7-A402-C59C87035125}" type="presOf" srcId="{A47ECE4C-BA25-41DA-B8E4-944054325DC9}" destId="{D7114490-13E6-4B11-8CB7-9B269C480189}" srcOrd="0" destOrd="0" presId="urn:microsoft.com/office/officeart/2005/8/layout/hierarchy1"/>
    <dgm:cxn modelId="{1C8ED7F0-3A6C-4B43-B9DA-AB4ADBE24C17}" type="presOf" srcId="{6312253F-37AC-49A3-8BEC-4C43574347A6}" destId="{41F0CCEC-9800-4140-B69E-7EB9AE2B9A64}" srcOrd="0" destOrd="0" presId="urn:microsoft.com/office/officeart/2005/8/layout/hierarchy1"/>
    <dgm:cxn modelId="{25D75058-E369-48CC-B703-33E9E8936FE4}" type="presParOf" srcId="{41F0CCEC-9800-4140-B69E-7EB9AE2B9A64}" destId="{08E7D8D2-9DD9-4501-9D32-0585232EA524}" srcOrd="0" destOrd="0" presId="urn:microsoft.com/office/officeart/2005/8/layout/hierarchy1"/>
    <dgm:cxn modelId="{7D0B5D29-E7E1-49CF-9DF7-7CA041EEB084}" type="presParOf" srcId="{08E7D8D2-9DD9-4501-9D32-0585232EA524}" destId="{B78FF283-AACE-431D-AE0B-882823CF4B7D}" srcOrd="0" destOrd="0" presId="urn:microsoft.com/office/officeart/2005/8/layout/hierarchy1"/>
    <dgm:cxn modelId="{A821D307-C6A1-481F-A819-3B674C130061}" type="presParOf" srcId="{B78FF283-AACE-431D-AE0B-882823CF4B7D}" destId="{67ECFD78-9FA2-45CE-939F-67970E9AD170}" srcOrd="0" destOrd="0" presId="urn:microsoft.com/office/officeart/2005/8/layout/hierarchy1"/>
    <dgm:cxn modelId="{A3450C61-0535-4EE0-BB7B-3C28ACD4C16B}" type="presParOf" srcId="{B78FF283-AACE-431D-AE0B-882823CF4B7D}" destId="{D8BD63BE-3EE7-4EC4-AC41-57839E353BCE}" srcOrd="1" destOrd="0" presId="urn:microsoft.com/office/officeart/2005/8/layout/hierarchy1"/>
    <dgm:cxn modelId="{FD005DAC-A751-4E11-9464-ACA5C9942380}" type="presParOf" srcId="{08E7D8D2-9DD9-4501-9D32-0585232EA524}" destId="{C5355094-9EE2-4548-A71E-C50B83AE86CE}" srcOrd="1" destOrd="0" presId="urn:microsoft.com/office/officeart/2005/8/layout/hierarchy1"/>
    <dgm:cxn modelId="{6A51DA80-B7D9-44E5-9B1B-B02E694FC5CF}" type="presParOf" srcId="{41F0CCEC-9800-4140-B69E-7EB9AE2B9A64}" destId="{AC61C889-DAA5-452D-ABB2-7D79905AF505}" srcOrd="1" destOrd="0" presId="urn:microsoft.com/office/officeart/2005/8/layout/hierarchy1"/>
    <dgm:cxn modelId="{87731B8C-4D07-4FB6-ACB4-4DFA15F07809}" type="presParOf" srcId="{AC61C889-DAA5-452D-ABB2-7D79905AF505}" destId="{9AB37DB2-0E7A-4FE0-B84D-99EC4B1D8CDA}" srcOrd="0" destOrd="0" presId="urn:microsoft.com/office/officeart/2005/8/layout/hierarchy1"/>
    <dgm:cxn modelId="{755E424D-D927-4468-8B65-E741E6C8E4EA}" type="presParOf" srcId="{9AB37DB2-0E7A-4FE0-B84D-99EC4B1D8CDA}" destId="{0FDA53B6-78FC-40DF-94E8-6416D1A25977}" srcOrd="0" destOrd="0" presId="urn:microsoft.com/office/officeart/2005/8/layout/hierarchy1"/>
    <dgm:cxn modelId="{24702F49-76AC-43E4-83A6-0D64F85B2815}" type="presParOf" srcId="{9AB37DB2-0E7A-4FE0-B84D-99EC4B1D8CDA}" destId="{D7114490-13E6-4B11-8CB7-9B269C480189}" srcOrd="1" destOrd="0" presId="urn:microsoft.com/office/officeart/2005/8/layout/hierarchy1"/>
    <dgm:cxn modelId="{A8636695-DD1D-4055-986E-12E0E5D813FA}" type="presParOf" srcId="{AC61C889-DAA5-452D-ABB2-7D79905AF505}" destId="{5BE3D6BB-A999-4626-A587-3E1A48227268}" srcOrd="1" destOrd="0" presId="urn:microsoft.com/office/officeart/2005/8/layout/hierarchy1"/>
    <dgm:cxn modelId="{F58E664D-3EE9-4734-AEB5-03B551B0000E}" type="presParOf" srcId="{41F0CCEC-9800-4140-B69E-7EB9AE2B9A64}" destId="{485709EA-5435-488F-BDAD-368A20E8DE8A}" srcOrd="2" destOrd="0" presId="urn:microsoft.com/office/officeart/2005/8/layout/hierarchy1"/>
    <dgm:cxn modelId="{096EC91F-4E08-42B1-BCCB-6BA63DC77679}" type="presParOf" srcId="{485709EA-5435-488F-BDAD-368A20E8DE8A}" destId="{F3655FA3-72B2-4318-842F-645382911E37}" srcOrd="0" destOrd="0" presId="urn:microsoft.com/office/officeart/2005/8/layout/hierarchy1"/>
    <dgm:cxn modelId="{FAE2C6B9-3158-4254-81A7-3F0E8EADDBF1}" type="presParOf" srcId="{F3655FA3-72B2-4318-842F-645382911E37}" destId="{82FA2B8C-1046-4CE8-9FEA-5AC5DC718872}" srcOrd="0" destOrd="0" presId="urn:microsoft.com/office/officeart/2005/8/layout/hierarchy1"/>
    <dgm:cxn modelId="{9253B4D4-2D87-42A0-AFE8-7D72045E0CC9}" type="presParOf" srcId="{F3655FA3-72B2-4318-842F-645382911E37}" destId="{493D182C-C8BC-4F3C-A449-D1AECF0C22E5}" srcOrd="1" destOrd="0" presId="urn:microsoft.com/office/officeart/2005/8/layout/hierarchy1"/>
    <dgm:cxn modelId="{014D9435-1294-4255-8869-454FAD6EDD47}" type="presParOf" srcId="{485709EA-5435-488F-BDAD-368A20E8DE8A}" destId="{5C5DE8F8-A082-4D43-972A-42FB6D88DA8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EF76B-8884-4540-874E-1FCBEBFA66E7}">
      <dsp:nvSpPr>
        <dsp:cNvPr id="0" name=""/>
        <dsp:cNvSpPr/>
      </dsp:nvSpPr>
      <dsp:spPr>
        <a:xfrm>
          <a:off x="0" y="96872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FCCDC4-F6C3-418A-A033-DEE3417DDB0F}">
      <dsp:nvSpPr>
        <dsp:cNvPr id="0" name=""/>
        <dsp:cNvSpPr/>
      </dsp:nvSpPr>
      <dsp:spPr>
        <a:xfrm>
          <a:off x="333341" y="61448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Hospice care</a:t>
          </a:r>
        </a:p>
      </dsp:txBody>
      <dsp:txXfrm>
        <a:off x="367926" y="649065"/>
        <a:ext cx="4597613" cy="639310"/>
      </dsp:txXfrm>
    </dsp:sp>
    <dsp:sp modelId="{3FA13746-A919-49A9-9FAB-D606281DE7CF}">
      <dsp:nvSpPr>
        <dsp:cNvPr id="0" name=""/>
        <dsp:cNvSpPr/>
      </dsp:nvSpPr>
      <dsp:spPr>
        <a:xfrm>
          <a:off x="0" y="2057360"/>
          <a:ext cx="6666833" cy="604800"/>
        </a:xfrm>
        <a:prstGeom prst="rect">
          <a:avLst/>
        </a:prstGeom>
        <a:solidFill>
          <a:schemeClr val="lt1">
            <a:alpha val="90000"/>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285358CD-77F6-4E65-88AD-21C66944080A}">
      <dsp:nvSpPr>
        <dsp:cNvPr id="0" name=""/>
        <dsp:cNvSpPr/>
      </dsp:nvSpPr>
      <dsp:spPr>
        <a:xfrm>
          <a:off x="333341" y="1703120"/>
          <a:ext cx="4666783" cy="70848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Inpatient hospital stays </a:t>
          </a:r>
        </a:p>
      </dsp:txBody>
      <dsp:txXfrm>
        <a:off x="367926" y="1737705"/>
        <a:ext cx="4597613" cy="639310"/>
      </dsp:txXfrm>
    </dsp:sp>
    <dsp:sp modelId="{00F751E0-48ED-4106-99F7-6A5BF4EF6DB6}">
      <dsp:nvSpPr>
        <dsp:cNvPr id="0" name=""/>
        <dsp:cNvSpPr/>
      </dsp:nvSpPr>
      <dsp:spPr>
        <a:xfrm>
          <a:off x="0" y="3146000"/>
          <a:ext cx="6666833" cy="604800"/>
        </a:xfrm>
        <a:prstGeom prst="rect">
          <a:avLst/>
        </a:prstGeom>
        <a:solidFill>
          <a:schemeClr val="lt1">
            <a:alpha val="90000"/>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F4C34670-418C-4DD9-AE03-05639708FDC6}">
      <dsp:nvSpPr>
        <dsp:cNvPr id="0" name=""/>
        <dsp:cNvSpPr/>
      </dsp:nvSpPr>
      <dsp:spPr>
        <a:xfrm>
          <a:off x="333341" y="2791759"/>
          <a:ext cx="4666783" cy="70848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Skilled nursing facility care</a:t>
          </a:r>
        </a:p>
      </dsp:txBody>
      <dsp:txXfrm>
        <a:off x="367926" y="2826344"/>
        <a:ext cx="4597613" cy="639310"/>
      </dsp:txXfrm>
    </dsp:sp>
    <dsp:sp modelId="{53C7FC2D-267F-48F2-89A0-3FA2CA9E7044}">
      <dsp:nvSpPr>
        <dsp:cNvPr id="0" name=""/>
        <dsp:cNvSpPr/>
      </dsp:nvSpPr>
      <dsp:spPr>
        <a:xfrm>
          <a:off x="0" y="4234639"/>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FDFD6A9F-4681-4FF6-8E90-64A954D4FC40}">
      <dsp:nvSpPr>
        <dsp:cNvPr id="0" name=""/>
        <dsp:cNvSpPr/>
      </dsp:nvSpPr>
      <dsp:spPr>
        <a:xfrm>
          <a:off x="333341" y="3880400"/>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Limited home health care services</a:t>
          </a:r>
        </a:p>
      </dsp:txBody>
      <dsp:txXfrm>
        <a:off x="367926" y="3914985"/>
        <a:ext cx="459761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6D02A-A347-4957-8376-2B14C33E9668}">
      <dsp:nvSpPr>
        <dsp:cNvPr id="0" name=""/>
        <dsp:cNvSpPr/>
      </dsp:nvSpPr>
      <dsp:spPr>
        <a:xfrm>
          <a:off x="0" y="28222"/>
          <a:ext cx="6253721"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Long-term care</a:t>
          </a:r>
        </a:p>
      </dsp:txBody>
      <dsp:txXfrm>
        <a:off x="31613" y="59835"/>
        <a:ext cx="6190495" cy="584369"/>
      </dsp:txXfrm>
    </dsp:sp>
    <dsp:sp modelId="{63B1D026-8EBB-43C0-A8B1-B5C17EAF3692}">
      <dsp:nvSpPr>
        <dsp:cNvPr id="0" name=""/>
        <dsp:cNvSpPr/>
      </dsp:nvSpPr>
      <dsp:spPr>
        <a:xfrm>
          <a:off x="0" y="753577"/>
          <a:ext cx="6253721"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Custodial care</a:t>
          </a:r>
        </a:p>
      </dsp:txBody>
      <dsp:txXfrm>
        <a:off x="31613" y="785190"/>
        <a:ext cx="6190495" cy="584369"/>
      </dsp:txXfrm>
    </dsp:sp>
    <dsp:sp modelId="{B633A515-FA0F-4FF6-A3EA-ECBE2887F92E}">
      <dsp:nvSpPr>
        <dsp:cNvPr id="0" name=""/>
        <dsp:cNvSpPr/>
      </dsp:nvSpPr>
      <dsp:spPr>
        <a:xfrm>
          <a:off x="0" y="1478932"/>
          <a:ext cx="6253721" cy="64759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Dental care</a:t>
          </a:r>
        </a:p>
      </dsp:txBody>
      <dsp:txXfrm>
        <a:off x="31613" y="1510545"/>
        <a:ext cx="6190495" cy="584369"/>
      </dsp:txXfrm>
    </dsp:sp>
    <dsp:sp modelId="{B7085737-17CC-4917-9E20-032A246773F4}">
      <dsp:nvSpPr>
        <dsp:cNvPr id="0" name=""/>
        <dsp:cNvSpPr/>
      </dsp:nvSpPr>
      <dsp:spPr>
        <a:xfrm>
          <a:off x="0" y="2204287"/>
          <a:ext cx="6253721" cy="6475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Private duty nursing </a:t>
          </a:r>
        </a:p>
      </dsp:txBody>
      <dsp:txXfrm>
        <a:off x="31613" y="2235900"/>
        <a:ext cx="6190495" cy="584369"/>
      </dsp:txXfrm>
    </dsp:sp>
    <dsp:sp modelId="{DD90942B-D3D5-4237-A807-7DD4262A3245}">
      <dsp:nvSpPr>
        <dsp:cNvPr id="0" name=""/>
        <dsp:cNvSpPr/>
      </dsp:nvSpPr>
      <dsp:spPr>
        <a:xfrm>
          <a:off x="0" y="2929642"/>
          <a:ext cx="6253721" cy="64759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Vison care</a:t>
          </a:r>
        </a:p>
      </dsp:txBody>
      <dsp:txXfrm>
        <a:off x="31613" y="2961255"/>
        <a:ext cx="6190495" cy="584369"/>
      </dsp:txXfrm>
    </dsp:sp>
    <dsp:sp modelId="{E5BF5CBB-6876-4D79-B5D6-29506FB17CE5}">
      <dsp:nvSpPr>
        <dsp:cNvPr id="0" name=""/>
        <dsp:cNvSpPr/>
      </dsp:nvSpPr>
      <dsp:spPr>
        <a:xfrm>
          <a:off x="0" y="3654997"/>
          <a:ext cx="6253721"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Hearing aids</a:t>
          </a:r>
        </a:p>
      </dsp:txBody>
      <dsp:txXfrm>
        <a:off x="31613" y="3686610"/>
        <a:ext cx="6190495" cy="584369"/>
      </dsp:txXfrm>
    </dsp:sp>
    <dsp:sp modelId="{24C5D33A-C3AA-4323-B4D5-677AB4FE4066}">
      <dsp:nvSpPr>
        <dsp:cNvPr id="0" name=""/>
        <dsp:cNvSpPr/>
      </dsp:nvSpPr>
      <dsp:spPr>
        <a:xfrm>
          <a:off x="0" y="4380352"/>
          <a:ext cx="6253721" cy="64759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Cosmetic surgery </a:t>
          </a:r>
        </a:p>
      </dsp:txBody>
      <dsp:txXfrm>
        <a:off x="31613" y="4411965"/>
        <a:ext cx="6190495"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BE019-76FE-4D67-89EC-D70B59C9160F}">
      <dsp:nvSpPr>
        <dsp:cNvPr id="0" name=""/>
        <dsp:cNvSpPr/>
      </dsp:nvSpPr>
      <dsp:spPr>
        <a:xfrm>
          <a:off x="706228" y="358823"/>
          <a:ext cx="4941170" cy="4941170"/>
        </a:xfrm>
        <a:prstGeom prst="pie">
          <a:avLst>
            <a:gd name="adj1" fmla="val 16200000"/>
            <a:gd name="adj2" fmla="val 1928571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Long-term care</a:t>
          </a:r>
        </a:p>
      </dsp:txBody>
      <dsp:txXfrm>
        <a:off x="3302107" y="817646"/>
        <a:ext cx="1176469" cy="941175"/>
      </dsp:txXfrm>
    </dsp:sp>
    <dsp:sp modelId="{76B33521-C3BD-4A6D-B300-DCC24527E36B}">
      <dsp:nvSpPr>
        <dsp:cNvPr id="0" name=""/>
        <dsp:cNvSpPr/>
      </dsp:nvSpPr>
      <dsp:spPr>
        <a:xfrm>
          <a:off x="769757" y="438234"/>
          <a:ext cx="4941170" cy="4941170"/>
        </a:xfrm>
        <a:prstGeom prst="pie">
          <a:avLst>
            <a:gd name="adj1" fmla="val 19285716"/>
            <a:gd name="adj2" fmla="val 771428"/>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Custodial care</a:t>
          </a:r>
        </a:p>
      </dsp:txBody>
      <dsp:txXfrm>
        <a:off x="4125636" y="2229409"/>
        <a:ext cx="1352939" cy="823528"/>
      </dsp:txXfrm>
    </dsp:sp>
    <dsp:sp modelId="{AC604846-A67F-466C-A4B6-E0361D90CFDC}">
      <dsp:nvSpPr>
        <dsp:cNvPr id="0" name=""/>
        <dsp:cNvSpPr/>
      </dsp:nvSpPr>
      <dsp:spPr>
        <a:xfrm>
          <a:off x="746816" y="538234"/>
          <a:ext cx="4941170" cy="4941170"/>
        </a:xfrm>
        <a:prstGeom prst="pie">
          <a:avLst>
            <a:gd name="adj1" fmla="val 771428"/>
            <a:gd name="adj2" fmla="val 3857143"/>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Dental care</a:t>
          </a:r>
        </a:p>
      </dsp:txBody>
      <dsp:txXfrm>
        <a:off x="3919754" y="3464701"/>
        <a:ext cx="1176469" cy="911763"/>
      </dsp:txXfrm>
    </dsp:sp>
    <dsp:sp modelId="{246717EE-4701-49DD-A366-B1F8CB191C80}">
      <dsp:nvSpPr>
        <dsp:cNvPr id="0" name=""/>
        <dsp:cNvSpPr/>
      </dsp:nvSpPr>
      <dsp:spPr>
        <a:xfrm>
          <a:off x="655052" y="582352"/>
          <a:ext cx="4941170" cy="4941170"/>
        </a:xfrm>
        <a:prstGeom prst="pie">
          <a:avLst>
            <a:gd name="adj1" fmla="val 3857226"/>
            <a:gd name="adj2" fmla="val 6942858"/>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Private duty nursing </a:t>
          </a:r>
        </a:p>
      </dsp:txBody>
      <dsp:txXfrm>
        <a:off x="2552108" y="4464700"/>
        <a:ext cx="1147057" cy="823528"/>
      </dsp:txXfrm>
    </dsp:sp>
    <dsp:sp modelId="{900C2965-BB90-4502-BA01-140CB903A074}">
      <dsp:nvSpPr>
        <dsp:cNvPr id="0" name=""/>
        <dsp:cNvSpPr/>
      </dsp:nvSpPr>
      <dsp:spPr>
        <a:xfrm>
          <a:off x="563287" y="538234"/>
          <a:ext cx="4941170" cy="4941170"/>
        </a:xfrm>
        <a:prstGeom prst="pie">
          <a:avLst>
            <a:gd name="adj1" fmla="val 6942858"/>
            <a:gd name="adj2" fmla="val 10028574"/>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Vison care</a:t>
          </a:r>
        </a:p>
      </dsp:txBody>
      <dsp:txXfrm>
        <a:off x="1155051" y="3464701"/>
        <a:ext cx="1176469" cy="911763"/>
      </dsp:txXfrm>
    </dsp:sp>
    <dsp:sp modelId="{8AAB24EB-608C-41B6-AF10-44EDC0DB1F0A}">
      <dsp:nvSpPr>
        <dsp:cNvPr id="0" name=""/>
        <dsp:cNvSpPr/>
      </dsp:nvSpPr>
      <dsp:spPr>
        <a:xfrm>
          <a:off x="540346" y="438234"/>
          <a:ext cx="4941170" cy="4941170"/>
        </a:xfrm>
        <a:prstGeom prst="pie">
          <a:avLst>
            <a:gd name="adj1" fmla="val 10028574"/>
            <a:gd name="adj2" fmla="val 13114284"/>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Hearing aids</a:t>
          </a:r>
        </a:p>
      </dsp:txBody>
      <dsp:txXfrm>
        <a:off x="772699" y="2229409"/>
        <a:ext cx="1352939" cy="823528"/>
      </dsp:txXfrm>
    </dsp:sp>
    <dsp:sp modelId="{5B107655-5A9D-4C5D-ADD4-0CBDD51D46EE}">
      <dsp:nvSpPr>
        <dsp:cNvPr id="0" name=""/>
        <dsp:cNvSpPr/>
      </dsp:nvSpPr>
      <dsp:spPr>
        <a:xfrm>
          <a:off x="603875" y="358823"/>
          <a:ext cx="4941170" cy="4941170"/>
        </a:xfrm>
        <a:prstGeom prst="pie">
          <a:avLst>
            <a:gd name="adj1" fmla="val 13114284"/>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t>Cosmetic surgery </a:t>
          </a:r>
        </a:p>
      </dsp:txBody>
      <dsp:txXfrm>
        <a:off x="1772697" y="817646"/>
        <a:ext cx="1176469" cy="941175"/>
      </dsp:txXfrm>
    </dsp:sp>
    <dsp:sp modelId="{9E8FF462-86E4-489D-8377-D88B65623D0D}">
      <dsp:nvSpPr>
        <dsp:cNvPr id="0" name=""/>
        <dsp:cNvSpPr/>
      </dsp:nvSpPr>
      <dsp:spPr>
        <a:xfrm>
          <a:off x="400100" y="52941"/>
          <a:ext cx="5552934" cy="5552934"/>
        </a:xfrm>
        <a:prstGeom prst="circularArrow">
          <a:avLst>
            <a:gd name="adj1" fmla="val 5085"/>
            <a:gd name="adj2" fmla="val 327528"/>
            <a:gd name="adj3" fmla="val 18957827"/>
            <a:gd name="adj4" fmla="val 1620034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124D4C-15C4-4907-941F-1DB0676832DE}">
      <dsp:nvSpPr>
        <dsp:cNvPr id="0" name=""/>
        <dsp:cNvSpPr/>
      </dsp:nvSpPr>
      <dsp:spPr>
        <a:xfrm>
          <a:off x="464029" y="132704"/>
          <a:ext cx="5552934" cy="5552934"/>
        </a:xfrm>
        <a:prstGeom prst="circularArrow">
          <a:avLst>
            <a:gd name="adj1" fmla="val 5085"/>
            <a:gd name="adj2" fmla="val 327528"/>
            <a:gd name="adj3" fmla="val 443744"/>
            <a:gd name="adj4" fmla="val 19285776"/>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F54CA5-B04E-41AC-9A74-BC4149F66C8B}">
      <dsp:nvSpPr>
        <dsp:cNvPr id="0" name=""/>
        <dsp:cNvSpPr/>
      </dsp:nvSpPr>
      <dsp:spPr>
        <a:xfrm>
          <a:off x="441006" y="232472"/>
          <a:ext cx="5552934" cy="5552934"/>
        </a:xfrm>
        <a:prstGeom prst="circularArrow">
          <a:avLst>
            <a:gd name="adj1" fmla="val 5085"/>
            <a:gd name="adj2" fmla="val 327528"/>
            <a:gd name="adj3" fmla="val 3529100"/>
            <a:gd name="adj4" fmla="val 77076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C7F593-F250-49AD-BD36-67C5AB59F118}">
      <dsp:nvSpPr>
        <dsp:cNvPr id="0" name=""/>
        <dsp:cNvSpPr/>
      </dsp:nvSpPr>
      <dsp:spPr>
        <a:xfrm>
          <a:off x="349170" y="276341"/>
          <a:ext cx="5552934" cy="5552934"/>
        </a:xfrm>
        <a:prstGeom prst="circularArrow">
          <a:avLst>
            <a:gd name="adj1" fmla="val 5085"/>
            <a:gd name="adj2" fmla="val 327528"/>
            <a:gd name="adj3" fmla="val 6615046"/>
            <a:gd name="adj4" fmla="val 3857426"/>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93230-01EA-4CB6-8DD5-E2F4BE09263D}">
      <dsp:nvSpPr>
        <dsp:cNvPr id="0" name=""/>
        <dsp:cNvSpPr/>
      </dsp:nvSpPr>
      <dsp:spPr>
        <a:xfrm>
          <a:off x="257333" y="232472"/>
          <a:ext cx="5552934" cy="5552934"/>
        </a:xfrm>
        <a:prstGeom prst="circularArrow">
          <a:avLst>
            <a:gd name="adj1" fmla="val 5085"/>
            <a:gd name="adj2" fmla="val 327528"/>
            <a:gd name="adj3" fmla="val 9701707"/>
            <a:gd name="adj4" fmla="val 694337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548E85-6F6D-44A8-AEE7-5063133C8526}">
      <dsp:nvSpPr>
        <dsp:cNvPr id="0" name=""/>
        <dsp:cNvSpPr/>
      </dsp:nvSpPr>
      <dsp:spPr>
        <a:xfrm>
          <a:off x="234311" y="132704"/>
          <a:ext cx="5552934" cy="5552934"/>
        </a:xfrm>
        <a:prstGeom prst="circularArrow">
          <a:avLst>
            <a:gd name="adj1" fmla="val 5085"/>
            <a:gd name="adj2" fmla="val 327528"/>
            <a:gd name="adj3" fmla="val 12786695"/>
            <a:gd name="adj4" fmla="val 10028727"/>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994D4D-873B-4513-9C40-35BD99BB6957}">
      <dsp:nvSpPr>
        <dsp:cNvPr id="0" name=""/>
        <dsp:cNvSpPr/>
      </dsp:nvSpPr>
      <dsp:spPr>
        <a:xfrm>
          <a:off x="298240" y="52941"/>
          <a:ext cx="5552934" cy="5552934"/>
        </a:xfrm>
        <a:prstGeom prst="circularArrow">
          <a:avLst>
            <a:gd name="adj1" fmla="val 5085"/>
            <a:gd name="adj2" fmla="val 327528"/>
            <a:gd name="adj3" fmla="val 15872129"/>
            <a:gd name="adj4" fmla="val 1311464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95BA-CCC7-4671-B342-1CE0C374378F}">
      <dsp:nvSpPr>
        <dsp:cNvPr id="0" name=""/>
        <dsp:cNvSpPr/>
      </dsp:nvSpPr>
      <dsp:spPr>
        <a:xfrm>
          <a:off x="0" y="813293"/>
          <a:ext cx="52578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Must enroll in Medicare Parts A and B</a:t>
          </a:r>
        </a:p>
      </dsp:txBody>
      <dsp:txXfrm>
        <a:off x="60199" y="873492"/>
        <a:ext cx="5137402" cy="1112781"/>
      </dsp:txXfrm>
    </dsp:sp>
    <dsp:sp modelId="{4AADE343-E234-4683-A04E-2EAAC1C979BF}">
      <dsp:nvSpPr>
        <dsp:cNvPr id="0" name=""/>
        <dsp:cNvSpPr/>
      </dsp:nvSpPr>
      <dsp:spPr>
        <a:xfrm>
          <a:off x="0" y="2135754"/>
          <a:ext cx="52578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Must live in the service area of a Medicare Advantage plan </a:t>
          </a:r>
        </a:p>
      </dsp:txBody>
      <dsp:txXfrm>
        <a:off x="60199" y="2195953"/>
        <a:ext cx="5137402" cy="1112781"/>
      </dsp:txXfrm>
    </dsp:sp>
    <dsp:sp modelId="{B952B1F6-E5F0-4C59-AD0E-99193637F8F2}">
      <dsp:nvSpPr>
        <dsp:cNvPr id="0" name=""/>
        <dsp:cNvSpPr/>
      </dsp:nvSpPr>
      <dsp:spPr>
        <a:xfrm>
          <a:off x="0" y="3458214"/>
          <a:ext cx="52578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Not having ESRD </a:t>
          </a:r>
        </a:p>
      </dsp:txBody>
      <dsp:txXfrm>
        <a:off x="60199" y="3518413"/>
        <a:ext cx="5137402" cy="11127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528C1-6497-4917-B9EA-232541EE196F}">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A7DDE-90CC-48B7-829C-7DCA748CB41E}">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To enroll in the plan, one must have Medicare Parts A or B plans </a:t>
          </a:r>
        </a:p>
      </dsp:txBody>
      <dsp:txXfrm>
        <a:off x="696297" y="538547"/>
        <a:ext cx="4171627" cy="2590157"/>
      </dsp:txXfrm>
    </dsp:sp>
    <dsp:sp modelId="{7BE20C48-1DB0-48E9-AC6F-44D989726DD1}">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D807D-0FEB-4AFE-8565-4F42193C048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Covers prescription drugs. </a:t>
          </a:r>
        </a:p>
      </dsp:txBody>
      <dsp:txXfrm>
        <a:off x="5991936" y="538547"/>
        <a:ext cx="4171627" cy="25901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34A44-2E0F-4B9A-9F61-45F82BBF5F2B}">
      <dsp:nvSpPr>
        <dsp:cNvPr id="0" name=""/>
        <dsp:cNvSpPr/>
      </dsp:nvSpPr>
      <dsp:spPr>
        <a:xfrm>
          <a:off x="1065793" y="1958008"/>
          <a:ext cx="1481448" cy="1481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E321E-7AC7-4237-9C04-E15F89174015}">
      <dsp:nvSpPr>
        <dsp:cNvPr id="0" name=""/>
        <dsp:cNvSpPr/>
      </dsp:nvSpPr>
      <dsp:spPr>
        <a:xfrm>
          <a:off x="160463" y="3829932"/>
          <a:ext cx="32921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Limiting charges direct healthcare providers accepting Medicare Assignment to not charge more than Medicare-approved amount. </a:t>
          </a:r>
        </a:p>
      </dsp:txBody>
      <dsp:txXfrm>
        <a:off x="160463" y="3829932"/>
        <a:ext cx="3292107" cy="720000"/>
      </dsp:txXfrm>
    </dsp:sp>
    <dsp:sp modelId="{607F7571-DE74-44BA-B3EB-E75892091412}">
      <dsp:nvSpPr>
        <dsp:cNvPr id="0" name=""/>
        <dsp:cNvSpPr/>
      </dsp:nvSpPr>
      <dsp:spPr>
        <a:xfrm>
          <a:off x="4934019" y="1958008"/>
          <a:ext cx="1481448" cy="1481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30CED-2981-4236-81ED-37BD3D0BF41F}">
      <dsp:nvSpPr>
        <dsp:cNvPr id="0" name=""/>
        <dsp:cNvSpPr/>
      </dsp:nvSpPr>
      <dsp:spPr>
        <a:xfrm>
          <a:off x="4028689" y="3829932"/>
          <a:ext cx="32921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It applies to services such as outpatient therapy services, durable medical equipment, and doctor services. </a:t>
          </a:r>
        </a:p>
      </dsp:txBody>
      <dsp:txXfrm>
        <a:off x="4028689" y="3829932"/>
        <a:ext cx="3292107" cy="720000"/>
      </dsp:txXfrm>
    </dsp:sp>
    <dsp:sp modelId="{DA691D4E-E8FA-443E-A990-58C2C28604E5}">
      <dsp:nvSpPr>
        <dsp:cNvPr id="0" name=""/>
        <dsp:cNvSpPr/>
      </dsp:nvSpPr>
      <dsp:spPr>
        <a:xfrm>
          <a:off x="8802245" y="1958008"/>
          <a:ext cx="1481448" cy="14814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36CB82-A63A-46B4-9C6C-952E219B346E}">
      <dsp:nvSpPr>
        <dsp:cNvPr id="0" name=""/>
        <dsp:cNvSpPr/>
      </dsp:nvSpPr>
      <dsp:spPr>
        <a:xfrm>
          <a:off x="7896915" y="3829932"/>
          <a:ext cx="32921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Does not apply to benefits covered by Medicare Part A. </a:t>
          </a:r>
        </a:p>
      </dsp:txBody>
      <dsp:txXfrm>
        <a:off x="7896915" y="3829932"/>
        <a:ext cx="3292107"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22AF5-D0A8-4B2B-AA87-310D7001C040}">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753B8-4B97-4F36-B709-FB9758A2A8A5}">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5584E-8B69-41B5-84AA-65D235742CF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First step: Pre-registration </a:t>
          </a:r>
        </a:p>
      </dsp:txBody>
      <dsp:txXfrm>
        <a:off x="1834517" y="469890"/>
        <a:ext cx="3148942" cy="1335915"/>
      </dsp:txXfrm>
    </dsp:sp>
    <dsp:sp modelId="{7C8B302E-00AF-4DEB-81AE-BDC61C8467C0}">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13122-2838-4C46-BA6E-C1A17A1D9A5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5B880-9786-41DA-A349-526E9AB3761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Second step: Check-in</a:t>
          </a:r>
        </a:p>
      </dsp:txBody>
      <dsp:txXfrm>
        <a:off x="7154322" y="469890"/>
        <a:ext cx="3148942" cy="1335915"/>
      </dsp:txXfrm>
    </dsp:sp>
    <dsp:sp modelId="{771A7ABB-6535-4804-8285-35CCD8D894F2}">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65953-1E45-4026-8F7F-4BC1BFB7779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B45A4A-4B1D-4874-831C-259611D82C1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Third step: Verification of information</a:t>
          </a:r>
        </a:p>
      </dsp:txBody>
      <dsp:txXfrm>
        <a:off x="1834517" y="2545532"/>
        <a:ext cx="3148942" cy="1335915"/>
      </dsp:txXfrm>
    </dsp:sp>
    <dsp:sp modelId="{6F00BB3A-90F4-4E0B-8FC0-16A6ED2E0241}">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6E991-4072-450A-B43E-3D283904F592}">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B034A0-C1A8-4A82-9B25-21B10B0D39A5}">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Fourth step: Collection of co-payments</a:t>
          </a:r>
        </a:p>
      </dsp:txBody>
      <dsp:txXfrm>
        <a:off x="7154322" y="2545532"/>
        <a:ext cx="3148942" cy="13359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CFD78-9FA2-45CE-939F-67970E9AD170}">
      <dsp:nvSpPr>
        <dsp:cNvPr id="0" name=""/>
        <dsp:cNvSpPr/>
      </dsp:nvSpPr>
      <dsp:spPr>
        <a:xfrm>
          <a:off x="0"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D63BE-3EE7-4EC4-AC41-57839E353BCE}">
      <dsp:nvSpPr>
        <dsp:cNvPr id="0" name=""/>
        <dsp:cNvSpPr/>
      </dsp:nvSpPr>
      <dsp:spPr>
        <a:xfrm>
          <a:off x="338137"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Coordinating the two programs is often complex.</a:t>
          </a:r>
        </a:p>
      </dsp:txBody>
      <dsp:txXfrm>
        <a:off x="394737" y="1117886"/>
        <a:ext cx="2930037" cy="1819255"/>
      </dsp:txXfrm>
    </dsp:sp>
    <dsp:sp modelId="{0FDA53B6-78FC-40DF-94E8-6416D1A25977}">
      <dsp:nvSpPr>
        <dsp:cNvPr id="0" name=""/>
        <dsp:cNvSpPr/>
      </dsp:nvSpPr>
      <dsp:spPr>
        <a:xfrm>
          <a:off x="3719512"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14490-13E6-4B11-8CB7-9B269C480189}">
      <dsp:nvSpPr>
        <dsp:cNvPr id="0" name=""/>
        <dsp:cNvSpPr/>
      </dsp:nvSpPr>
      <dsp:spPr>
        <a:xfrm>
          <a:off x="4057650"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goal of both programs is to reduce cost of care. </a:t>
          </a:r>
        </a:p>
      </dsp:txBody>
      <dsp:txXfrm>
        <a:off x="4114250" y="1117886"/>
        <a:ext cx="2930037" cy="1819255"/>
      </dsp:txXfrm>
    </dsp:sp>
    <dsp:sp modelId="{82FA2B8C-1046-4CE8-9FEA-5AC5DC718872}">
      <dsp:nvSpPr>
        <dsp:cNvPr id="0" name=""/>
        <dsp:cNvSpPr/>
      </dsp:nvSpPr>
      <dsp:spPr>
        <a:xfrm>
          <a:off x="7439025" y="740056"/>
          <a:ext cx="3043237" cy="19324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D182C-C8BC-4F3C-A449-D1AECF0C22E5}">
      <dsp:nvSpPr>
        <dsp:cNvPr id="0" name=""/>
        <dsp:cNvSpPr/>
      </dsp:nvSpPr>
      <dsp:spPr>
        <a:xfrm>
          <a:off x="7777162" y="1061286"/>
          <a:ext cx="3043237" cy="19324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One must be eligible for both programs at the same time to be dual-eligible. </a:t>
          </a:r>
        </a:p>
      </dsp:txBody>
      <dsp:txXfrm>
        <a:off x="7833762" y="1117886"/>
        <a:ext cx="2930037" cy="18192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E298A-BD2A-4335-9883-97E3608DC61D}" type="datetimeFigureOut">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88522-3998-4F8C-8628-28097DD6D7AB}" type="slidenum">
              <a:t>‹#›</a:t>
            </a:fld>
            <a:endParaRPr lang="en-US"/>
          </a:p>
        </p:txBody>
      </p:sp>
    </p:spTree>
    <p:extLst>
      <p:ext uri="{BB962C8B-B14F-4D97-AF65-F5344CB8AC3E}">
        <p14:creationId xmlns:p14="http://schemas.microsoft.com/office/powerpoint/2010/main" val="243212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patients pay for services in three ways. One of the ways is out-of-pocket. In this way, patients pay for care using their own money. The second way is through private insurance (Johansen &amp; Yun, 2020). Other people pay for care through their employer’s or personal health insurance. The last way is through government-sponsored insurance plans. Medicaid and Medicare are the most common ways the government pays for the health of US residents (Johansen &amp; Yun, 2020). The billing department nurses need to understand how patients want to pay for their care. They should also understand who is eligible for Medicare and Medicaid programs for better billing. In this presentation, Medicare and Medicaid programs have been discussed in detail.</a:t>
            </a:r>
          </a:p>
        </p:txBody>
      </p:sp>
      <p:sp>
        <p:nvSpPr>
          <p:cNvPr id="4" name="Slide Number Placeholder 3"/>
          <p:cNvSpPr>
            <a:spLocks noGrp="1"/>
          </p:cNvSpPr>
          <p:nvPr>
            <p:ph type="sldNum" sz="quarter" idx="5"/>
          </p:nvPr>
        </p:nvSpPr>
        <p:spPr/>
        <p:txBody>
          <a:bodyPr/>
          <a:lstStyle/>
          <a:p>
            <a:fld id="{A8A88522-3998-4F8C-8628-28097DD6D7AB}" type="slidenum">
              <a:t>2</a:t>
            </a:fld>
            <a:endParaRPr lang="en-US"/>
          </a:p>
        </p:txBody>
      </p:sp>
    </p:spTree>
    <p:extLst>
      <p:ext uri="{BB962C8B-B14F-4D97-AF65-F5344CB8AC3E}">
        <p14:creationId xmlns:p14="http://schemas.microsoft.com/office/powerpoint/2010/main" val="171203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Eligibility </a:t>
            </a:r>
            <a:endParaRPr lang="en-US"/>
          </a:p>
          <a:p>
            <a:r>
              <a:rPr lang="en-US" dirty="0"/>
              <a:t>One must be enrolled in Medicare Parts A or B to be eligible for the Part D of Medicare program (Tarazi et al., 2022). </a:t>
            </a:r>
            <a:endParaRPr lang="en-US" dirty="0">
              <a:ea typeface="Calibri"/>
              <a:cs typeface="Calibri"/>
            </a:endParaRPr>
          </a:p>
          <a:p>
            <a:r>
              <a:rPr lang="en-US" b="1" dirty="0"/>
              <a:t>Coverage </a:t>
            </a:r>
            <a:endParaRPr lang="en-US"/>
          </a:p>
          <a:p>
            <a:r>
              <a:rPr lang="en-US" dirty="0"/>
              <a:t>It provides cover to prescription drugs. It covers at least two medications in the therapeutic class and category (Tarazi et al., 2022). Therefore, it is vital for one to check the plans that cove the medications they need. </a:t>
            </a:r>
          </a:p>
        </p:txBody>
      </p:sp>
      <p:sp>
        <p:nvSpPr>
          <p:cNvPr id="4" name="Slide Number Placeholder 3"/>
          <p:cNvSpPr>
            <a:spLocks noGrp="1"/>
          </p:cNvSpPr>
          <p:nvPr>
            <p:ph type="sldNum" sz="quarter" idx="5"/>
          </p:nvPr>
        </p:nvSpPr>
        <p:spPr/>
        <p:txBody>
          <a:bodyPr/>
          <a:lstStyle/>
          <a:p>
            <a:fld id="{A8A88522-3998-4F8C-8628-28097DD6D7AB}" type="slidenum">
              <a:t>11</a:t>
            </a:fld>
            <a:endParaRPr lang="en-US"/>
          </a:p>
        </p:txBody>
      </p:sp>
    </p:spTree>
    <p:extLst>
      <p:ext uri="{BB962C8B-B14F-4D97-AF65-F5344CB8AC3E}">
        <p14:creationId xmlns:p14="http://schemas.microsoft.com/office/powerpoint/2010/main" val="100425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Also, known as Medicare Supplement insurance, Medigap is a type of private health insurance plan that help in covering some of the costs that are noted covered by Original Medicare (Parts A and B) such as copayments, coinsurance, and deductibles. One must be enrolled in both Medicare Parts A and B to be eligible for Medigap plan. It must cover benefits laballed as A-N. Some plans offer foreign travel emergency coverage.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12</a:t>
            </a:fld>
            <a:endParaRPr lang="en-US"/>
          </a:p>
        </p:txBody>
      </p:sp>
    </p:spTree>
    <p:extLst>
      <p:ext uri="{BB962C8B-B14F-4D97-AF65-F5344CB8AC3E}">
        <p14:creationId xmlns:p14="http://schemas.microsoft.com/office/powerpoint/2010/main" val="92323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necessity is a term used by insurance companies, healthcare provider, and government healthcare programs to determine a necessary healthcare treatment or service for treatment, prevention, and diagnosis of a medical condition. The term ensures resources are used efficiently and effectively. It is determined by considering the patient’s medical history, current health status, and expected outcomes. A medical necessity must be documented by healthcare providers for effective billing.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13</a:t>
            </a:fld>
            <a:endParaRPr lang="en-US"/>
          </a:p>
        </p:txBody>
      </p:sp>
    </p:spTree>
    <p:extLst>
      <p:ext uri="{BB962C8B-B14F-4D97-AF65-F5344CB8AC3E}">
        <p14:creationId xmlns:p14="http://schemas.microsoft.com/office/powerpoint/2010/main" val="465910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Limiting charges are the maximum amount that a patient can be charged by a healthcare provider accepting Medicare assignment for a treatment or service covered by Medicare Part B (Degnan, 2021). limiting charges means that healthcare providers cannot charge more than Medicare-approved amount for treatment or service. It applies to services such as outpatient therapy services, durable medical equipment, and doctor services. It does not apply to benefits covered by Medicare Part A (Degnan, 2021). </a:t>
            </a:r>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14</a:t>
            </a:fld>
            <a:endParaRPr lang="en-US"/>
          </a:p>
        </p:txBody>
      </p:sp>
    </p:spTree>
    <p:extLst>
      <p:ext uri="{BB962C8B-B14F-4D97-AF65-F5344CB8AC3E}">
        <p14:creationId xmlns:p14="http://schemas.microsoft.com/office/powerpoint/2010/main" val="227058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registration is the process where patient’s data is collected and recorded when they first seek care services. It can be done in the following steps. The first step is pre-registration. Patients may be asked to a form such as insurance form or medical history questionnaire before registration. The second step is check-in. the patient will check-in at the reception or front desk and provide their identification such as their insurance card, government-issued ID or driver’s license. The third step is verification of information. The patient’s data will be verified. The fourth step is collection of co-payments. Any co-payments such as out-of-pocket expenses might be paid at this time.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15</a:t>
            </a:fld>
            <a:endParaRPr lang="en-US"/>
          </a:p>
        </p:txBody>
      </p:sp>
    </p:spTree>
    <p:extLst>
      <p:ext uri="{BB962C8B-B14F-4D97-AF65-F5344CB8AC3E}">
        <p14:creationId xmlns:p14="http://schemas.microsoft.com/office/powerpoint/2010/main" val="1128381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fourth step is where the patient is asked to complete registration forms including medical and personal information. The fifth step is when the patient is asked to read and sign informed consent for release of medical records and treatment. Sixth, the patient is provided with an ID based on the policies of the healthcare facility. The last step is completion. Once the patient data has been gathered and verified, the patient is registered and is asked to proceed with treatment and appointment.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16</a:t>
            </a:fld>
            <a:endParaRPr lang="en-US"/>
          </a:p>
        </p:txBody>
      </p:sp>
    </p:spTree>
    <p:extLst>
      <p:ext uri="{BB962C8B-B14F-4D97-AF65-F5344CB8AC3E}">
        <p14:creationId xmlns:p14="http://schemas.microsoft.com/office/powerpoint/2010/main" val="58739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is a government health insurance program provided jointly by the federal and state governments. Together with the Children’s Health Insurance Program (CHIP), Medicaid provide health insurance cover to more than 72.5 million Americans (Medicaid.gov, </a:t>
            </a:r>
            <a:r>
              <a:rPr lang="en-US" dirty="0" err="1"/>
              <a:t>n.d</a:t>
            </a:r>
            <a:r>
              <a:rPr lang="en-US" dirty="0"/>
              <a:t>). Beneficiaries of the program include parents, pregnant women, children, people with disability, and seniors. It is the single largest program providing health coverage in the US (Medicaid.gov, </a:t>
            </a:r>
            <a:r>
              <a:rPr lang="en-US" dirty="0" err="1"/>
              <a:t>n.d</a:t>
            </a:r>
            <a:r>
              <a:rPr lang="en-US" dirty="0"/>
              <a:t>). </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17</a:t>
            </a:fld>
            <a:endParaRPr lang="en-US"/>
          </a:p>
        </p:txBody>
      </p:sp>
    </p:spTree>
    <p:extLst>
      <p:ext uri="{BB962C8B-B14F-4D97-AF65-F5344CB8AC3E}">
        <p14:creationId xmlns:p14="http://schemas.microsoft.com/office/powerpoint/2010/main" val="85257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guideline is that it covers a wide range of services including doctor visits, hospital stays, diagnostic tests, prescription drugs, and medical equipment. Services covered are often determined by states (Medicaid.gov, </a:t>
            </a:r>
            <a:r>
              <a:rPr lang="en-US" dirty="0" err="1"/>
              <a:t>n.d</a:t>
            </a:r>
            <a:r>
              <a:rPr lang="en-US" dirty="0"/>
              <a:t>). However, they must meet federal requirements. Second, the program might need clients to cost-share. However, the costs are often lower than those demanded by private programs. Third, Medicaid beneficiaries might be limited to certain networks and providers depending on policies by different states. States were allowed to expand the program eligibility by Affordable Care Act (ACA) to more low-income families and individuals (Medicaid.gov, </a:t>
            </a:r>
            <a:r>
              <a:rPr lang="en-US" dirty="0" err="1"/>
              <a:t>n.d</a:t>
            </a:r>
            <a:r>
              <a:rPr lang="en-US" dirty="0"/>
              <a:t>). The eligibility of the program has been expanded by the District of Columbia and 39 states. </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18</a:t>
            </a:fld>
            <a:endParaRPr lang="en-US"/>
          </a:p>
        </p:txBody>
      </p:sp>
    </p:spTree>
    <p:extLst>
      <p:ext uri="{BB962C8B-B14F-4D97-AF65-F5344CB8AC3E}">
        <p14:creationId xmlns:p14="http://schemas.microsoft.com/office/powerpoint/2010/main" val="585349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Medicaid eligibility vary by states. In general, the following people are eligible for the program. First, adults from low income families earning up to 138% of the federal poverty level (FPL) are eligible for the Medicaid benefits (Medicaid.gov, </a:t>
            </a:r>
            <a:r>
              <a:rPr lang="en-US" dirty="0" err="1"/>
              <a:t>n.d</a:t>
            </a:r>
            <a:r>
              <a:rPr lang="en-US" dirty="0"/>
              <a:t>). However, this criteria is not working in states that have not expanded the program. Second, pregnant women are eligible for Medicaid benefits. Third, children from families of low income are eligible for the program, regardless of their parents’ statutes (Medicaid.gov, </a:t>
            </a:r>
            <a:r>
              <a:rPr lang="en-US" dirty="0" err="1"/>
              <a:t>n.d</a:t>
            </a:r>
            <a:r>
              <a:rPr lang="en-US" dirty="0"/>
              <a:t>). Fourth, people with disability are eligible for Medicaid benefits. The last criteria is senior citizens. </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19</a:t>
            </a:fld>
            <a:endParaRPr lang="en-US"/>
          </a:p>
        </p:txBody>
      </p:sp>
    </p:spTree>
    <p:extLst>
      <p:ext uri="{BB962C8B-B14F-4D97-AF65-F5344CB8AC3E}">
        <p14:creationId xmlns:p14="http://schemas.microsoft.com/office/powerpoint/2010/main" val="95102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"Medi-Medi" is a term used to describe people eligible for both Medicaid and Medicare. These people are also known as dual-eligible for both programs at the same period. For people who are eligible for both programs, Medicaid pay for services such as not term care which is not covered by Medicare while Medicare covers medical services. Medicare is the primary cover for these individuals. </a:t>
            </a:r>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20</a:t>
            </a:fld>
            <a:endParaRPr lang="en-US"/>
          </a:p>
        </p:txBody>
      </p:sp>
    </p:spTree>
    <p:extLst>
      <p:ext uri="{BB962C8B-B14F-4D97-AF65-F5344CB8AC3E}">
        <p14:creationId xmlns:p14="http://schemas.microsoft.com/office/powerpoint/2010/main" val="198207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is a health insurance program provided by the federal government for certain young people with disabilities, older adults aged 65 and above, and people with End-Stage Renal Disease (ESRD) (Centers for Medicare &amp; Medicaid Services, 2023). It has two parts (A and B). The following are the eligibility criteria for Medicare Parts A, also known as Hospital Insurance. First, one must be 65 years and above. Second, the individual must be a permanent resident of the US for at least five years in a row or be a US citizen (CMS, 2023). Third, the individual or their spouse must have worked and paid Medicare taxes for over ten years. Those who have not paid taxes for at least ten years are eligible but must pay a premium (CMS, 2023). Lastly, a younger person receiving Social Security Disability Insurance (SSDI) benefits for more than 24 months is also eligible. </a:t>
            </a:r>
          </a:p>
        </p:txBody>
      </p:sp>
      <p:sp>
        <p:nvSpPr>
          <p:cNvPr id="4" name="Slide Number Placeholder 3"/>
          <p:cNvSpPr>
            <a:spLocks noGrp="1"/>
          </p:cNvSpPr>
          <p:nvPr>
            <p:ph type="sldNum" sz="quarter" idx="5"/>
          </p:nvPr>
        </p:nvSpPr>
        <p:spPr/>
        <p:txBody>
          <a:bodyPr/>
          <a:lstStyle/>
          <a:p>
            <a:fld id="{A8A88522-3998-4F8C-8628-28097DD6D7AB}" type="slidenum">
              <a:t>3</a:t>
            </a:fld>
            <a:endParaRPr lang="en-US"/>
          </a:p>
        </p:txBody>
      </p:sp>
    </p:spTree>
    <p:extLst>
      <p:ext uri="{BB962C8B-B14F-4D97-AF65-F5344CB8AC3E}">
        <p14:creationId xmlns:p14="http://schemas.microsoft.com/office/powerpoint/2010/main" val="3520657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Coordinating benefits between the two programs is often hard for people who are dual-eligible. The benefits two such people vary based on state. However, the goal of both programs is to improve the quality of care by reducing its cost. For one to be eligible for Med-Medi, they must be eligible for all the programs at once. </a:t>
            </a:r>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21</a:t>
            </a:fld>
            <a:endParaRPr lang="en-US"/>
          </a:p>
        </p:txBody>
      </p:sp>
    </p:spTree>
    <p:extLst>
      <p:ext uri="{BB962C8B-B14F-4D97-AF65-F5344CB8AC3E}">
        <p14:creationId xmlns:p14="http://schemas.microsoft.com/office/powerpoint/2010/main" val="628893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Medicaid verification is the process where a person is verified if they are eligible for Medicaid coverage. The process is done by state Medicaid agency. The process ensures that the people enroll in the program based on their household size, income, citizenship, age, disability status, or immigration status. The process is conducted by analyzing documentation such as birth certificates, tax returns, income statements, proof of residency, and social security cards. It is done often to ensure the individual remains eligible. </a:t>
            </a:r>
          </a:p>
          <a:p>
            <a:endParaRPr lang="en-US" dirty="0">
              <a:cs typeface="Calibri"/>
            </a:endParaRPr>
          </a:p>
        </p:txBody>
      </p:sp>
      <p:sp>
        <p:nvSpPr>
          <p:cNvPr id="4" name="Slide Number Placeholder 3"/>
          <p:cNvSpPr>
            <a:spLocks noGrp="1"/>
          </p:cNvSpPr>
          <p:nvPr>
            <p:ph type="sldNum" sz="quarter" idx="5"/>
          </p:nvPr>
        </p:nvSpPr>
        <p:spPr/>
        <p:txBody>
          <a:bodyPr/>
          <a:lstStyle/>
          <a:p>
            <a:fld id="{A8A88522-3998-4F8C-8628-28097DD6D7AB}" type="slidenum">
              <a:rPr lang="en-US"/>
              <a:t>22</a:t>
            </a:fld>
            <a:endParaRPr lang="en-US"/>
          </a:p>
        </p:txBody>
      </p:sp>
    </p:spTree>
    <p:extLst>
      <p:ext uri="{BB962C8B-B14F-4D97-AF65-F5344CB8AC3E}">
        <p14:creationId xmlns:p14="http://schemas.microsoft.com/office/powerpoint/2010/main" val="156954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A covers the following. First is inpatient hospital care. It covers nursing care, necessary treatments such as lab tests and surgeries, room, meals, and other related services when a patient is admitted to a hospital. It also covers care provided at a skilled nursing facility for up to 100 days after hospitalization (CMS, 2023). One must have been hospitalized for three consecutive days to be eligible for this benefit. Third, it covers hospice care for patients with terminal illnesses whose life expectancy is six months and below. Hospice care can be at home or hospice facility and may include counseling costs, medical care, and support services for the patient and their family (CMS, 2023). Lastly, it covers limited home health care services such as physical therapy, occupational therapy, and skilled nursing care when ordered by a doctor and is medically necessary.</a:t>
            </a:r>
          </a:p>
        </p:txBody>
      </p:sp>
      <p:sp>
        <p:nvSpPr>
          <p:cNvPr id="4" name="Slide Number Placeholder 3"/>
          <p:cNvSpPr>
            <a:spLocks noGrp="1"/>
          </p:cNvSpPr>
          <p:nvPr>
            <p:ph type="sldNum" sz="quarter" idx="5"/>
          </p:nvPr>
        </p:nvSpPr>
        <p:spPr/>
        <p:txBody>
          <a:bodyPr/>
          <a:lstStyle/>
          <a:p>
            <a:fld id="{A8A88522-3998-4F8C-8628-28097DD6D7AB}" type="slidenum">
              <a:t>4</a:t>
            </a:fld>
            <a:endParaRPr lang="en-US"/>
          </a:p>
        </p:txBody>
      </p:sp>
    </p:spTree>
    <p:extLst>
      <p:ext uri="{BB962C8B-B14F-4D97-AF65-F5344CB8AC3E}">
        <p14:creationId xmlns:p14="http://schemas.microsoft.com/office/powerpoint/2010/main" val="374925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A. First does not cover the following services; it does not cover long-term care in assisted living facilities or nursing homes. Following hospitalization, it only covers 100 days of skilled nursing facility care. Second, it does not cover custodial care, including activities of daily living such as eating, dressing, and bathing. Third, it does not cover private-duty nursing. It also does not cover vision care, such as eyeglasses and eye exams, hearing aids or exams, and dental care, such as fillings, cleanings, and dentures. Lastly, it does not cover cosmetic surgery.</a:t>
            </a:r>
          </a:p>
        </p:txBody>
      </p:sp>
      <p:sp>
        <p:nvSpPr>
          <p:cNvPr id="4" name="Slide Number Placeholder 3"/>
          <p:cNvSpPr>
            <a:spLocks noGrp="1"/>
          </p:cNvSpPr>
          <p:nvPr>
            <p:ph type="sldNum" sz="quarter" idx="5"/>
          </p:nvPr>
        </p:nvSpPr>
        <p:spPr/>
        <p:txBody>
          <a:bodyPr/>
          <a:lstStyle/>
          <a:p>
            <a:fld id="{A8A88522-3998-4F8C-8628-28097DD6D7AB}" type="slidenum">
              <a:t>5</a:t>
            </a:fld>
            <a:endParaRPr lang="en-US"/>
          </a:p>
        </p:txBody>
      </p:sp>
    </p:spTree>
    <p:extLst>
      <p:ext uri="{BB962C8B-B14F-4D97-AF65-F5344CB8AC3E}">
        <p14:creationId xmlns:p14="http://schemas.microsoft.com/office/powerpoint/2010/main" val="315353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eligible for Medicare Parts B, you must be aged 65 years and above (CMS, 2023). Second, you must be a US citizen or a permanent resident in the US for at least the last five consecutive years. Third, you must be enrolled in Medicare Parts A. Fourth, you must pay a monthly premium based on your income (CMS, 2023). Lastly, one can be eligible for Medicare Parts B if they have Amyotrophic Lateral Sclerosis (ALS), certain disabilities, or ESRD.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6</a:t>
            </a:fld>
            <a:endParaRPr lang="en-US"/>
          </a:p>
        </p:txBody>
      </p:sp>
    </p:spTree>
    <p:extLst>
      <p:ext uri="{BB962C8B-B14F-4D97-AF65-F5344CB8AC3E}">
        <p14:creationId xmlns:p14="http://schemas.microsoft.com/office/powerpoint/2010/main" val="2006818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Parts B covers medical insurance, including doctors’ services. The part covers visits to physicians and other healthcare providers, such as specialists. It also covers medically necessary outpatient care, such as lab services, diagnostic tests, and outpatient surgery (CMS, 2023). It also covers preventive services such as flu shots, annual wellness visits, and screenings for diabetes, cancer, and other chronic conditions. It also covers medical supplies such as walkers, oxygen equipment, and wheelchairs (CMS, 2023). Other services Parts B covers include mental health, ambulance, home health care, and physical therapy.</a:t>
            </a:r>
          </a:p>
        </p:txBody>
      </p:sp>
      <p:sp>
        <p:nvSpPr>
          <p:cNvPr id="4" name="Slide Number Placeholder 3"/>
          <p:cNvSpPr>
            <a:spLocks noGrp="1"/>
          </p:cNvSpPr>
          <p:nvPr>
            <p:ph type="sldNum" sz="quarter" idx="5"/>
          </p:nvPr>
        </p:nvSpPr>
        <p:spPr/>
        <p:txBody>
          <a:bodyPr/>
          <a:lstStyle/>
          <a:p>
            <a:fld id="{A8A88522-3998-4F8C-8628-28097DD6D7AB}" type="slidenum">
              <a:t>7</a:t>
            </a:fld>
            <a:endParaRPr lang="en-US"/>
          </a:p>
        </p:txBody>
      </p:sp>
    </p:spTree>
    <p:extLst>
      <p:ext uri="{BB962C8B-B14F-4D97-AF65-F5344CB8AC3E}">
        <p14:creationId xmlns:p14="http://schemas.microsoft.com/office/powerpoint/2010/main" val="185189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Parts B does not cover long-term care services. Following hospitalization, it only covers 100 days of skilled nursing facility care. It does not cover custodial care, including activities of daily living such as eating, dressing, and bathing. Third, it does not cover private-duty nursing. It also does not cover vision care, such as eyeglasses and eye exams, hearing aids or exams, and dental care, such as fillings, cleanings, and dentures. Lastly, it does not cover cosmetic surgery.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8</a:t>
            </a:fld>
            <a:endParaRPr lang="en-US"/>
          </a:p>
        </p:txBody>
      </p:sp>
    </p:spTree>
    <p:extLst>
      <p:ext uri="{BB962C8B-B14F-4D97-AF65-F5344CB8AC3E}">
        <p14:creationId xmlns:p14="http://schemas.microsoft.com/office/powerpoint/2010/main" val="133911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Medicare Part C, also known as Medicare Advantage is a program created to help people receive Medicare benefits through a private health insurance plan (Weeks et al., 2022). One must meet the following criteria to be eligible for the plan. First, one must be enrolled in Medicare Parts A and B. second, one must live in the service area of a Medicare Advantage plan. Lastly, one must not have ESRD (Weeks et al., 2023). Those having ESRD are not qualified for this plan.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9</a:t>
            </a:fld>
            <a:endParaRPr lang="en-US"/>
          </a:p>
        </p:txBody>
      </p:sp>
    </p:spTree>
    <p:extLst>
      <p:ext uri="{BB962C8B-B14F-4D97-AF65-F5344CB8AC3E}">
        <p14:creationId xmlns:p14="http://schemas.microsoft.com/office/powerpoint/2010/main" val="292090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 provides the following benefits. First, it covers medical services. It covers all services covered under the original Medical plan such as medical equipment, hospital stays, doctor visits, lab tests (Weeks et al., 2022). It also provides prescription drug coverage. It also covers dental, hearing, and vision services such as exams not covered by Original Medicare. It covers wellness program such as nutrition counseling and gym memberships which can improve one’s lifestyle (Weeks et al., 2022). It also covers care coordination and maximum out-of-pocket limits. </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8A88522-3998-4F8C-8628-28097DD6D7AB}" type="slidenum">
              <a:t>10</a:t>
            </a:fld>
            <a:endParaRPr lang="en-US"/>
          </a:p>
        </p:txBody>
      </p:sp>
    </p:spTree>
    <p:extLst>
      <p:ext uri="{BB962C8B-B14F-4D97-AF65-F5344CB8AC3E}">
        <p14:creationId xmlns:p14="http://schemas.microsoft.com/office/powerpoint/2010/main" val="987534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blogs.lse.ac.uk/usappblog/2021/03/02/americans-are-divided-on-medicaid-work-requirements-but-it-depends-on-recipients-circumstan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www.northcarolinahealthnews.org/2019/01/25/state-audit-nc-dhhss-failure-to-set-proper-rates-kept-dollars-from-mental-health-patient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7/s00247-021-05165-x" TargetMode="External"/><Relationship Id="rId7" Type="http://schemas.openxmlformats.org/officeDocument/2006/relationships/hyperlink" Target="https://doi.org/10.1097/MLR.0000000000001680" TargetMode="External"/><Relationship Id="rId2" Type="http://schemas.openxmlformats.org/officeDocument/2006/relationships/hyperlink" Target="https://www.cms.gov/Medicare/Eligibility-and-Enrollment/OrigMedicarePartABEligEnrol" TargetMode="External"/><Relationship Id="rId1" Type="http://schemas.openxmlformats.org/officeDocument/2006/relationships/slideLayout" Target="../slideLayouts/slideLayout2.xml"/><Relationship Id="rId6" Type="http://schemas.openxmlformats.org/officeDocument/2006/relationships/hyperlink" Target="https://www.aspe.hhs.gov/sites/default/files/documents/f81aafbba0b331c71c6e8bc66512e25d/medicare-beneficiary-enrollment-ib.pdf" TargetMode="External"/><Relationship Id="rId5" Type="http://schemas.openxmlformats.org/officeDocument/2006/relationships/hyperlink" Target="https://www.medicaid.gov/medicaid/eligibility/index.html" TargetMode="External"/><Relationship Id="rId4" Type="http://schemas.openxmlformats.org/officeDocument/2006/relationships/hyperlink" Target="https://doi.org/10.1370/afm.25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F185B5-6FB4-45DC-9AE7-F7A26BD7E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5B116B-4263-41E0-B09F-AAFE919C0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6491" y="655607"/>
            <a:ext cx="10725509" cy="5450868"/>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1D95536-C893-899D-5E7F-EA62734D1B0A}"/>
              </a:ext>
            </a:extLst>
          </p:cNvPr>
          <p:cNvSpPr txBox="1"/>
          <p:nvPr/>
        </p:nvSpPr>
        <p:spPr>
          <a:xfrm>
            <a:off x="1720423" y="1399893"/>
            <a:ext cx="8809923" cy="445816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lnSpc>
                <a:spcPct val="90000"/>
              </a:lnSpc>
              <a:spcAft>
                <a:spcPts val="600"/>
              </a:spcAft>
            </a:pPr>
            <a:r>
              <a:rPr lang="en-US" sz="3600" b="1"/>
              <a:t>Medicare and Medicaid Programs </a:t>
            </a:r>
            <a:endParaRPr lang="en-US" sz="3600">
              <a:ea typeface="Calibri" panose="020F0502020204030204"/>
              <a:cs typeface="Calibri" panose="020F0502020204030204"/>
            </a:endParaRPr>
          </a:p>
          <a:p>
            <a:pPr algn="ctr">
              <a:lnSpc>
                <a:spcPct val="90000"/>
              </a:lnSpc>
              <a:spcAft>
                <a:spcPts val="600"/>
              </a:spcAft>
            </a:pPr>
            <a:r>
              <a:rPr lang="en-US" sz="3600"/>
              <a:t>Student </a:t>
            </a:r>
            <a:endParaRPr lang="en-US" sz="3600">
              <a:ea typeface="Calibri" panose="020F0502020204030204"/>
              <a:cs typeface="Calibri" panose="020F0502020204030204"/>
            </a:endParaRPr>
          </a:p>
          <a:p>
            <a:pPr algn="ctr">
              <a:lnSpc>
                <a:spcPct val="90000"/>
              </a:lnSpc>
              <a:spcAft>
                <a:spcPts val="600"/>
              </a:spcAft>
            </a:pPr>
            <a:r>
              <a:rPr lang="en-US" sz="3600"/>
              <a:t>Course </a:t>
            </a:r>
            <a:endParaRPr lang="en-US" sz="3600">
              <a:ea typeface="Calibri" panose="020F0502020204030204"/>
              <a:cs typeface="Calibri" panose="020F0502020204030204"/>
            </a:endParaRPr>
          </a:p>
          <a:p>
            <a:pPr algn="ctr">
              <a:lnSpc>
                <a:spcPct val="90000"/>
              </a:lnSpc>
              <a:spcAft>
                <a:spcPts val="600"/>
              </a:spcAft>
            </a:pPr>
            <a:r>
              <a:rPr lang="en-US" sz="3600"/>
              <a:t>Institution </a:t>
            </a:r>
            <a:endParaRPr lang="en-US" sz="3600">
              <a:ea typeface="Calibri" panose="020F0502020204030204"/>
              <a:cs typeface="Calibri" panose="020F0502020204030204"/>
            </a:endParaRPr>
          </a:p>
          <a:p>
            <a:pPr algn="ctr">
              <a:lnSpc>
                <a:spcPct val="90000"/>
              </a:lnSpc>
              <a:spcAft>
                <a:spcPts val="600"/>
              </a:spcAft>
            </a:pPr>
            <a:r>
              <a:rPr lang="en-US" sz="3600" dirty="0"/>
              <a:t>Professor </a:t>
            </a:r>
            <a:endParaRPr lang="en-US" sz="3600">
              <a:ea typeface="Calibri" panose="020F0502020204030204"/>
              <a:cs typeface="Calibri" panose="020F0502020204030204"/>
            </a:endParaRPr>
          </a:p>
          <a:p>
            <a:pPr algn="ctr">
              <a:lnSpc>
                <a:spcPct val="90000"/>
              </a:lnSpc>
              <a:spcAft>
                <a:spcPts val="600"/>
              </a:spcAft>
            </a:pPr>
            <a:r>
              <a:rPr lang="en-US" sz="3600" dirty="0"/>
              <a:t>Date </a:t>
            </a:r>
            <a:endParaRPr lang="en-US" sz="3600">
              <a:ea typeface="Calibri" panose="020F0502020204030204"/>
              <a:cs typeface="Calibri" panose="020F0502020204030204"/>
            </a:endParaRPr>
          </a:p>
        </p:txBody>
      </p:sp>
      <p:cxnSp>
        <p:nvCxnSpPr>
          <p:cNvPr id="13" name="Straight Connector 12">
            <a:extLst>
              <a:ext uri="{FF2B5EF4-FFF2-40B4-BE49-F238E27FC236}">
                <a16:creationId xmlns:a16="http://schemas.microsoft.com/office/drawing/2014/main" id="{B5F2DA1D-C1F2-44D4-8BB3-F29B9DD0B2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C6FECB-D48F-4DB7-A7B4-3A9E377B1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437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2907A-782E-3D56-F50A-6D7F42A9B669}"/>
              </a:ext>
            </a:extLst>
          </p:cNvPr>
          <p:cNvSpPr>
            <a:spLocks noGrp="1"/>
          </p:cNvSpPr>
          <p:nvPr>
            <p:ph type="title"/>
          </p:nvPr>
        </p:nvSpPr>
        <p:spPr>
          <a:xfrm>
            <a:off x="1043631" y="809898"/>
            <a:ext cx="9942716" cy="1554480"/>
          </a:xfrm>
        </p:spPr>
        <p:txBody>
          <a:bodyPr anchor="ctr">
            <a:normAutofit/>
          </a:bodyPr>
          <a:lstStyle/>
          <a:p>
            <a:r>
              <a:rPr lang="en-US" sz="4800" b="1" dirty="0">
                <a:latin typeface="Times New Roman"/>
                <a:cs typeface="Times New Roman"/>
              </a:rPr>
              <a:t>Medicare Parts C:  Coverage </a:t>
            </a:r>
            <a:endParaRPr lang="en-US" sz="4800" b="1" dirty="0">
              <a:ea typeface="Calibri Light"/>
              <a:cs typeface="Calibri Light"/>
            </a:endParaRPr>
          </a:p>
        </p:txBody>
      </p:sp>
      <p:sp>
        <p:nvSpPr>
          <p:cNvPr id="3" name="Content Placeholder 2">
            <a:extLst>
              <a:ext uri="{FF2B5EF4-FFF2-40B4-BE49-F238E27FC236}">
                <a16:creationId xmlns:a16="http://schemas.microsoft.com/office/drawing/2014/main" id="{BE94101F-B457-7085-A1E3-3020E442E25C}"/>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2400">
                <a:ea typeface="+mn-lt"/>
                <a:cs typeface="+mn-lt"/>
              </a:rPr>
              <a:t>Medicals services </a:t>
            </a:r>
            <a:endParaRPr lang="en-US" sz="2400">
              <a:ea typeface="Calibri" panose="020F0502020204030204"/>
              <a:cs typeface="Calibri" panose="020F0502020204030204"/>
            </a:endParaRPr>
          </a:p>
          <a:p>
            <a:r>
              <a:rPr lang="en-US" sz="2400">
                <a:ea typeface="+mn-lt"/>
                <a:cs typeface="+mn-lt"/>
              </a:rPr>
              <a:t>Prescription drug coverage </a:t>
            </a:r>
            <a:endParaRPr lang="en-US" sz="2400">
              <a:ea typeface="Calibri" panose="020F0502020204030204"/>
              <a:cs typeface="Calibri" panose="020F0502020204030204"/>
            </a:endParaRPr>
          </a:p>
          <a:p>
            <a:r>
              <a:rPr lang="en-US" sz="2400">
                <a:ea typeface="+mn-lt"/>
                <a:cs typeface="+mn-lt"/>
              </a:rPr>
              <a:t>Hearing, vision, and dental services </a:t>
            </a:r>
            <a:endParaRPr lang="en-US" sz="2400">
              <a:ea typeface="Calibri" panose="020F0502020204030204"/>
              <a:cs typeface="Calibri" panose="020F0502020204030204"/>
            </a:endParaRPr>
          </a:p>
          <a:p>
            <a:r>
              <a:rPr lang="en-US" sz="2400">
                <a:ea typeface="+mn-lt"/>
                <a:cs typeface="+mn-lt"/>
              </a:rPr>
              <a:t>Wellness programs </a:t>
            </a:r>
            <a:endParaRPr lang="en-US" sz="2400">
              <a:ea typeface="Calibri" panose="020F0502020204030204"/>
              <a:cs typeface="Calibri" panose="020F0502020204030204"/>
            </a:endParaRPr>
          </a:p>
          <a:p>
            <a:r>
              <a:rPr lang="en-US" sz="2400">
                <a:ea typeface="+mn-lt"/>
                <a:cs typeface="+mn-lt"/>
              </a:rPr>
              <a:t>Care coordination</a:t>
            </a:r>
            <a:endParaRPr lang="en-US" sz="2400">
              <a:ea typeface="Calibri" panose="020F0502020204030204"/>
              <a:cs typeface="Calibri" panose="020F0502020204030204"/>
            </a:endParaRPr>
          </a:p>
          <a:p>
            <a:r>
              <a:rPr lang="en-US" sz="2400">
                <a:ea typeface="+mn-lt"/>
                <a:cs typeface="+mn-lt"/>
              </a:rPr>
              <a:t>Maximum out-of-pocket limits </a:t>
            </a:r>
            <a:endParaRPr lang="en-US" sz="2400">
              <a:ea typeface="Calibri" panose="020F0502020204030204"/>
              <a:cs typeface="Calibri" panose="020F0502020204030204"/>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874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A1C404-51C1-42D4-533F-6FF6BCA85F59}"/>
              </a:ext>
            </a:extLst>
          </p:cNvPr>
          <p:cNvSpPr>
            <a:spLocks noGrp="1"/>
          </p:cNvSpPr>
          <p:nvPr>
            <p:ph type="title"/>
          </p:nvPr>
        </p:nvSpPr>
        <p:spPr>
          <a:xfrm>
            <a:off x="1043631" y="809898"/>
            <a:ext cx="10173010" cy="1554480"/>
          </a:xfrm>
        </p:spPr>
        <p:txBody>
          <a:bodyPr anchor="ctr">
            <a:normAutofit/>
          </a:bodyPr>
          <a:lstStyle/>
          <a:p>
            <a:r>
              <a:rPr lang="en-US" sz="4800">
                <a:latin typeface="Times New Roman"/>
                <a:cs typeface="Times New Roman"/>
              </a:rPr>
              <a:t>Medicare Parts D: Eligibility and Coverage </a:t>
            </a:r>
            <a:endParaRPr lang="en-US"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2242FCB-AC98-E3D9-2AEA-AE1719BBC453}"/>
              </a:ext>
            </a:extLst>
          </p:cNvPr>
          <p:cNvGraphicFramePr>
            <a:graphicFrameLocks noGrp="1"/>
          </p:cNvGraphicFramePr>
          <p:nvPr>
            <p:ph idx="1"/>
            <p:extLst>
              <p:ext uri="{D42A27DB-BD31-4B8C-83A1-F6EECF244321}">
                <p14:modId xmlns:p14="http://schemas.microsoft.com/office/powerpoint/2010/main" val="354424154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226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E7AE3-013A-68E1-2440-8E642F7FCDBB}"/>
              </a:ext>
            </a:extLst>
          </p:cNvPr>
          <p:cNvSpPr>
            <a:spLocks noGrp="1"/>
          </p:cNvSpPr>
          <p:nvPr>
            <p:ph type="title"/>
          </p:nvPr>
        </p:nvSpPr>
        <p:spPr>
          <a:xfrm>
            <a:off x="793662" y="386930"/>
            <a:ext cx="10066122" cy="1298448"/>
          </a:xfrm>
        </p:spPr>
        <p:txBody>
          <a:bodyPr anchor="b">
            <a:normAutofit/>
          </a:bodyPr>
          <a:lstStyle/>
          <a:p>
            <a:r>
              <a:rPr lang="en-US" b="1" dirty="0">
                <a:ea typeface="+mj-lt"/>
                <a:cs typeface="+mj-lt"/>
              </a:rPr>
              <a:t>Medicare Supplement Insurance (Medigap)</a:t>
            </a:r>
            <a:endParaRPr lang="en-US" b="1" dirty="0">
              <a:ea typeface="Calibri Light"/>
              <a:cs typeface="Calibri Light"/>
            </a:endParaRP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B61A4D-7F60-F0C3-1BE4-50EC80A4AF37}"/>
              </a:ext>
            </a:extLst>
          </p:cNvPr>
          <p:cNvSpPr>
            <a:spLocks noGrp="1"/>
          </p:cNvSpPr>
          <p:nvPr>
            <p:ph idx="1"/>
          </p:nvPr>
        </p:nvSpPr>
        <p:spPr>
          <a:xfrm>
            <a:off x="793661" y="2599509"/>
            <a:ext cx="4904709" cy="3653827"/>
          </a:xfrm>
        </p:spPr>
        <p:txBody>
          <a:bodyPr vert="horz" lIns="91440" tIns="45720" rIns="91440" bIns="45720" rtlCol="0" anchor="ctr">
            <a:normAutofit/>
          </a:bodyPr>
          <a:lstStyle/>
          <a:p>
            <a:r>
              <a:rPr lang="en-US" dirty="0">
                <a:ea typeface="+mn-lt"/>
                <a:cs typeface="+mn-lt"/>
              </a:rPr>
              <a:t> Also known as Medicare Supplement insurance. </a:t>
            </a:r>
            <a:endParaRPr lang="en-US" dirty="0">
              <a:ea typeface="Calibri" panose="020F0502020204030204"/>
              <a:cs typeface="Calibri" panose="020F0502020204030204"/>
            </a:endParaRPr>
          </a:p>
          <a:p>
            <a:r>
              <a:rPr lang="en-US" dirty="0">
                <a:ea typeface="+mn-lt"/>
                <a:cs typeface="+mn-lt"/>
              </a:rPr>
              <a:t>Covers costs not covered by Medicare Parts and B. </a:t>
            </a:r>
            <a:endParaRPr lang="en-US">
              <a:ea typeface="Calibri"/>
              <a:cs typeface="Calibri"/>
            </a:endParaRPr>
          </a:p>
          <a:p>
            <a:r>
              <a:rPr lang="en-US" dirty="0">
                <a:ea typeface="+mn-lt"/>
                <a:cs typeface="+mn-lt"/>
              </a:rPr>
              <a:t>Eligible member must have Medicare Parts A and B plans. </a:t>
            </a:r>
            <a:endParaRPr lang="en-US" dirty="0"/>
          </a:p>
          <a:p>
            <a:pPr marL="0" indent="0">
              <a:buNone/>
            </a:pPr>
            <a:endParaRPr lang="en-US" sz="2000">
              <a:ea typeface="Calibri"/>
              <a:cs typeface="Calibri"/>
            </a:endParaRPr>
          </a:p>
        </p:txBody>
      </p:sp>
      <p:pic>
        <p:nvPicPr>
          <p:cNvPr id="4" name="Picture 4" descr="Text&#10;&#10;Description automatically generated">
            <a:extLst>
              <a:ext uri="{FF2B5EF4-FFF2-40B4-BE49-F238E27FC236}">
                <a16:creationId xmlns:a16="http://schemas.microsoft.com/office/drawing/2014/main" id="{A7C78831-C6AE-0924-3769-0C4DACA38E73}"/>
              </a:ext>
            </a:extLst>
          </p:cNvPr>
          <p:cNvPicPr>
            <a:picLocks noChangeAspect="1"/>
          </p:cNvPicPr>
          <p:nvPr/>
        </p:nvPicPr>
        <p:blipFill>
          <a:blip r:embed="rId3"/>
          <a:stretch>
            <a:fillRect/>
          </a:stretch>
        </p:blipFill>
        <p:spPr>
          <a:xfrm>
            <a:off x="5911532" y="2976554"/>
            <a:ext cx="5150277" cy="2729646"/>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40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B411EE-D7A1-5534-79D6-9E038BDED32B}"/>
              </a:ext>
            </a:extLst>
          </p:cNvPr>
          <p:cNvSpPr>
            <a:spLocks noGrp="1"/>
          </p:cNvSpPr>
          <p:nvPr>
            <p:ph type="title"/>
          </p:nvPr>
        </p:nvSpPr>
        <p:spPr>
          <a:xfrm>
            <a:off x="793662" y="386930"/>
            <a:ext cx="10066122" cy="1298448"/>
          </a:xfrm>
        </p:spPr>
        <p:txBody>
          <a:bodyPr anchor="b">
            <a:normAutofit/>
          </a:bodyPr>
          <a:lstStyle/>
          <a:p>
            <a:r>
              <a:rPr lang="en-US" sz="4800">
                <a:latin typeface="Times New Roman"/>
                <a:cs typeface="Times New Roman"/>
              </a:rPr>
              <a:t>Medical Necessity </a:t>
            </a:r>
            <a:endParaRPr lang="en-US"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76C094E-4717-D4D0-8677-60FA3B6026CE}"/>
              </a:ext>
            </a:extLst>
          </p:cNvPr>
          <p:cNvSpPr>
            <a:spLocks noGrp="1"/>
          </p:cNvSpPr>
          <p:nvPr>
            <p:ph idx="1"/>
          </p:nvPr>
        </p:nvSpPr>
        <p:spPr>
          <a:xfrm>
            <a:off x="793661" y="2599509"/>
            <a:ext cx="4530898" cy="3639450"/>
          </a:xfrm>
        </p:spPr>
        <p:txBody>
          <a:bodyPr vert="horz" lIns="91440" tIns="45720" rIns="91440" bIns="45720" rtlCol="0" anchor="ctr">
            <a:normAutofit/>
          </a:bodyPr>
          <a:lstStyle/>
          <a:p>
            <a:endParaRPr lang="en-US" dirty="0">
              <a:ea typeface="Calibri" panose="020F0502020204030204"/>
              <a:cs typeface="Calibri" panose="020F0502020204030204"/>
            </a:endParaRPr>
          </a:p>
          <a:p>
            <a:r>
              <a:rPr lang="en-US" dirty="0">
                <a:ea typeface="+mn-lt"/>
                <a:cs typeface="+mn-lt"/>
              </a:rPr>
              <a:t>Is used to determine necessary health services.</a:t>
            </a:r>
            <a:endParaRPr lang="en-US">
              <a:ea typeface="Calibri"/>
              <a:cs typeface="Calibri"/>
            </a:endParaRPr>
          </a:p>
          <a:p>
            <a:r>
              <a:rPr lang="en-US" dirty="0">
                <a:ea typeface="+mn-lt"/>
                <a:cs typeface="+mn-lt"/>
              </a:rPr>
              <a:t>A medical necessity is consistent with standards of care. </a:t>
            </a:r>
          </a:p>
          <a:p>
            <a:r>
              <a:rPr lang="en-US" dirty="0">
                <a:ea typeface="+mn-lt"/>
                <a:cs typeface="+mn-lt"/>
              </a:rPr>
              <a:t>A medical necessity must be documented. </a:t>
            </a:r>
            <a:endParaRPr lang="en-US" dirty="0"/>
          </a:p>
          <a:p>
            <a:pPr marL="0" indent="0">
              <a:buNone/>
            </a:pPr>
            <a:endParaRPr lang="en-US" sz="2000">
              <a:ea typeface="Calibri"/>
              <a:cs typeface="Calibri"/>
            </a:endParaRPr>
          </a:p>
        </p:txBody>
      </p:sp>
      <p:pic>
        <p:nvPicPr>
          <p:cNvPr id="7" name="Graphic 6" descr="Hospital First Aid">
            <a:extLst>
              <a:ext uri="{FF2B5EF4-FFF2-40B4-BE49-F238E27FC236}">
                <a16:creationId xmlns:a16="http://schemas.microsoft.com/office/drawing/2014/main" id="{3F026E5A-2F0B-4E1B-D0DA-D81FE22B48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51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8DDD-E970-3515-7A36-3B9EC4D8A9CA}"/>
              </a:ext>
            </a:extLst>
          </p:cNvPr>
          <p:cNvSpPr>
            <a:spLocks noGrp="1"/>
          </p:cNvSpPr>
          <p:nvPr>
            <p:ph type="title"/>
          </p:nvPr>
        </p:nvSpPr>
        <p:spPr/>
        <p:txBody>
          <a:bodyPr/>
          <a:lstStyle/>
          <a:p>
            <a:pPr algn="ctr"/>
            <a:r>
              <a:rPr lang="en-US" b="1" dirty="0">
                <a:cs typeface="Calibri Light"/>
              </a:rPr>
              <a:t>Limiting Charges</a:t>
            </a:r>
            <a:endParaRPr lang="en-US" b="1">
              <a:cs typeface="Calibri Light"/>
            </a:endParaRPr>
          </a:p>
        </p:txBody>
      </p:sp>
      <p:graphicFrame>
        <p:nvGraphicFramePr>
          <p:cNvPr id="5" name="Content Placeholder 2">
            <a:extLst>
              <a:ext uri="{FF2B5EF4-FFF2-40B4-BE49-F238E27FC236}">
                <a16:creationId xmlns:a16="http://schemas.microsoft.com/office/drawing/2014/main" id="{01222E37-B918-52E9-DA45-AE11A4BBDF84}"/>
              </a:ext>
            </a:extLst>
          </p:cNvPr>
          <p:cNvGraphicFramePr>
            <a:graphicFrameLocks noGrp="1"/>
          </p:cNvGraphicFramePr>
          <p:nvPr>
            <p:ph idx="1"/>
            <p:extLst>
              <p:ext uri="{D42A27DB-BD31-4B8C-83A1-F6EECF244321}">
                <p14:modId xmlns:p14="http://schemas.microsoft.com/office/powerpoint/2010/main" val="419361602"/>
              </p:ext>
            </p:extLst>
          </p:nvPr>
        </p:nvGraphicFramePr>
        <p:xfrm>
          <a:off x="4313" y="71588"/>
          <a:ext cx="11349487" cy="6507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04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FF55-4FB9-AE55-23AA-B2DB4FEF192D}"/>
              </a:ext>
            </a:extLst>
          </p:cNvPr>
          <p:cNvSpPr>
            <a:spLocks noGrp="1"/>
          </p:cNvSpPr>
          <p:nvPr>
            <p:ph type="title"/>
          </p:nvPr>
        </p:nvSpPr>
        <p:spPr/>
        <p:txBody>
          <a:bodyPr>
            <a:normAutofit/>
          </a:bodyPr>
          <a:lstStyle/>
          <a:p>
            <a:pPr algn="ctr"/>
            <a:r>
              <a:rPr lang="en-US" sz="3600" b="1" dirty="0">
                <a:latin typeface="Times New Roman"/>
                <a:cs typeface="Times New Roman"/>
              </a:rPr>
              <a:t>Process of Patient Registration </a:t>
            </a:r>
            <a:endParaRPr lang="en-US" sz="3600" b="1">
              <a:ea typeface="Calibri Light"/>
              <a:cs typeface="Calibri Light"/>
            </a:endParaRPr>
          </a:p>
        </p:txBody>
      </p:sp>
      <p:graphicFrame>
        <p:nvGraphicFramePr>
          <p:cNvPr id="7" name="Content Placeholder 2">
            <a:extLst>
              <a:ext uri="{FF2B5EF4-FFF2-40B4-BE49-F238E27FC236}">
                <a16:creationId xmlns:a16="http://schemas.microsoft.com/office/drawing/2014/main" id="{5D6B6239-8E07-CAD3-897B-DA17E13ACD6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9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8A810-B627-959B-46E0-66B0BCE7079F}"/>
              </a:ext>
            </a:extLst>
          </p:cNvPr>
          <p:cNvSpPr>
            <a:spLocks noGrp="1"/>
          </p:cNvSpPr>
          <p:nvPr>
            <p:ph type="title"/>
          </p:nvPr>
        </p:nvSpPr>
        <p:spPr>
          <a:xfrm>
            <a:off x="793662" y="386930"/>
            <a:ext cx="10066122" cy="1298448"/>
          </a:xfrm>
        </p:spPr>
        <p:txBody>
          <a:bodyPr anchor="b">
            <a:normAutofit/>
          </a:bodyPr>
          <a:lstStyle/>
          <a:p>
            <a:r>
              <a:rPr lang="en-US" sz="4800">
                <a:latin typeface="Times New Roman"/>
                <a:cs typeface="Times New Roman"/>
              </a:rPr>
              <a:t>Process of Patient Registration Cont. </a:t>
            </a:r>
            <a:endParaRPr lang="en-US" sz="480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8459EE-09F8-053C-A949-BB28745D6551}"/>
              </a:ext>
            </a:extLst>
          </p:cNvPr>
          <p:cNvSpPr>
            <a:spLocks noGrp="1"/>
          </p:cNvSpPr>
          <p:nvPr>
            <p:ph idx="1"/>
          </p:nvPr>
        </p:nvSpPr>
        <p:spPr>
          <a:xfrm>
            <a:off x="793661" y="2599509"/>
            <a:ext cx="4530898" cy="3639450"/>
          </a:xfrm>
        </p:spPr>
        <p:txBody>
          <a:bodyPr vert="horz" lIns="91440" tIns="45720" rIns="91440" bIns="45720" rtlCol="0" anchor="ctr">
            <a:normAutofit/>
          </a:bodyPr>
          <a:lstStyle/>
          <a:p>
            <a:r>
              <a:rPr lang="en-US" dirty="0">
                <a:ea typeface="+mn-lt"/>
                <a:cs typeface="+mn-lt"/>
              </a:rPr>
              <a:t>Fifth step: Completion of registration forms</a:t>
            </a:r>
            <a:endParaRPr lang="en-US" dirty="0">
              <a:ea typeface="Calibri" panose="020F0502020204030204"/>
              <a:cs typeface="Calibri" panose="020F0502020204030204"/>
            </a:endParaRPr>
          </a:p>
          <a:p>
            <a:r>
              <a:rPr lang="en-US" dirty="0">
                <a:ea typeface="+mn-lt"/>
                <a:cs typeface="+mn-lt"/>
              </a:rPr>
              <a:t>Sixth step: Consent forms</a:t>
            </a:r>
            <a:endParaRPr lang="en-US">
              <a:ea typeface="Calibri"/>
              <a:cs typeface="Calibri"/>
            </a:endParaRPr>
          </a:p>
          <a:p>
            <a:r>
              <a:rPr lang="en-US" dirty="0">
                <a:ea typeface="+mn-lt"/>
                <a:cs typeface="+mn-lt"/>
              </a:rPr>
              <a:t>Seventh step: Identification </a:t>
            </a:r>
            <a:endParaRPr lang="en-US" dirty="0">
              <a:ea typeface="Calibri"/>
              <a:cs typeface="Calibri"/>
            </a:endParaRPr>
          </a:p>
          <a:p>
            <a:r>
              <a:rPr lang="en-US" dirty="0">
                <a:ea typeface="+mn-lt"/>
                <a:cs typeface="+mn-lt"/>
              </a:rPr>
              <a:t>Eight step: Completion </a:t>
            </a:r>
            <a:endParaRPr lang="en-US" dirty="0"/>
          </a:p>
          <a:p>
            <a:pPr marL="0" indent="0">
              <a:buNone/>
            </a:pPr>
            <a:endParaRPr lang="en-US" sz="2000">
              <a:ea typeface="Calibri"/>
              <a:cs typeface="Calibri"/>
            </a:endParaRPr>
          </a:p>
        </p:txBody>
      </p:sp>
      <p:pic>
        <p:nvPicPr>
          <p:cNvPr id="7" name="Graphic 6" descr="Test Plan">
            <a:extLst>
              <a:ext uri="{FF2B5EF4-FFF2-40B4-BE49-F238E27FC236}">
                <a16:creationId xmlns:a16="http://schemas.microsoft.com/office/drawing/2014/main" id="{83372B70-B99F-EA85-5F66-A9DDAF5318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548" y="2484255"/>
            <a:ext cx="3714244"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177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1E07D-9F99-9E5C-51F2-41F7E72C6D09}"/>
              </a:ext>
            </a:extLst>
          </p:cNvPr>
          <p:cNvSpPr>
            <a:spLocks noGrp="1"/>
          </p:cNvSpPr>
          <p:nvPr>
            <p:ph type="title"/>
          </p:nvPr>
        </p:nvSpPr>
        <p:spPr>
          <a:xfrm>
            <a:off x="645064" y="525982"/>
            <a:ext cx="4282983" cy="1200361"/>
          </a:xfrm>
        </p:spPr>
        <p:txBody>
          <a:bodyPr anchor="b">
            <a:normAutofit/>
          </a:bodyPr>
          <a:lstStyle/>
          <a:p>
            <a:r>
              <a:rPr lang="en-US" sz="3600" b="1">
                <a:cs typeface="Calibri Light"/>
              </a:rPr>
              <a:t>Medicaid Program</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87F143-24C4-37C3-C3E0-646B72A3A950}"/>
              </a:ext>
            </a:extLst>
          </p:cNvPr>
          <p:cNvSpPr>
            <a:spLocks noGrp="1"/>
          </p:cNvSpPr>
          <p:nvPr>
            <p:ph idx="1"/>
          </p:nvPr>
        </p:nvSpPr>
        <p:spPr>
          <a:xfrm>
            <a:off x="645066" y="2031101"/>
            <a:ext cx="4282984" cy="3511943"/>
          </a:xfrm>
        </p:spPr>
        <p:txBody>
          <a:bodyPr vert="horz" lIns="91440" tIns="45720" rIns="91440" bIns="45720" rtlCol="0" anchor="ctr">
            <a:normAutofit/>
          </a:bodyPr>
          <a:lstStyle/>
          <a:p>
            <a:r>
              <a:rPr lang="en-US" sz="2400">
                <a:ea typeface="+mn-lt"/>
                <a:cs typeface="+mn-lt"/>
              </a:rPr>
              <a:t>Medicaid is provided by federal and state governments. </a:t>
            </a:r>
            <a:endParaRPr lang="en-US" sz="2400">
              <a:cs typeface="Calibri" panose="020F0502020204030204"/>
            </a:endParaRPr>
          </a:p>
          <a:p>
            <a:r>
              <a:rPr lang="en-US" sz="2400">
                <a:ea typeface="+mn-lt"/>
                <a:cs typeface="+mn-lt"/>
              </a:rPr>
              <a:t>It provides coverage to more than 72.5 million Americans. </a:t>
            </a:r>
            <a:endParaRPr lang="en-US" sz="2400">
              <a:cs typeface="Calibri" panose="020F0502020204030204"/>
            </a:endParaRPr>
          </a:p>
          <a:p>
            <a:r>
              <a:rPr lang="en-US" sz="2400">
                <a:ea typeface="+mn-lt"/>
                <a:cs typeface="+mn-lt"/>
              </a:rPr>
              <a:t>It benefits people of diverse populations. </a:t>
            </a:r>
            <a:endParaRPr lang="en-US" sz="2400">
              <a:cs typeface="Calibri" panose="020F0502020204030204"/>
            </a:endParaRPr>
          </a:p>
          <a:p>
            <a:r>
              <a:rPr lang="en-US" sz="2400">
                <a:ea typeface="+mn-lt"/>
                <a:cs typeface="+mn-lt"/>
              </a:rPr>
              <a:t>It is the largest health insurance program in the US. </a:t>
            </a:r>
            <a:endParaRPr lang="en-US" sz="1800">
              <a:cs typeface="Calibri" panose="020F0502020204030204"/>
            </a:endParaRPr>
          </a:p>
          <a:p>
            <a:pPr marL="0" indent="0">
              <a:buNone/>
            </a:pPr>
            <a:endParaRPr lang="en-US" sz="1800">
              <a:cs typeface="Calibri" panose="020F0502020204030204"/>
            </a:endParaRP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lth">
            <a:extLst>
              <a:ext uri="{FF2B5EF4-FFF2-40B4-BE49-F238E27FC236}">
                <a16:creationId xmlns:a16="http://schemas.microsoft.com/office/drawing/2014/main" id="{000725A3-72C0-A1FC-95DF-498A35D19A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238653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D1C91D-2402-34ED-16DA-57FBF2E473E8}"/>
              </a:ext>
            </a:extLst>
          </p:cNvPr>
          <p:cNvSpPr>
            <a:spLocks noGrp="1"/>
          </p:cNvSpPr>
          <p:nvPr>
            <p:ph type="title"/>
          </p:nvPr>
        </p:nvSpPr>
        <p:spPr>
          <a:xfrm>
            <a:off x="630936" y="639520"/>
            <a:ext cx="3429000" cy="1719072"/>
          </a:xfrm>
        </p:spPr>
        <p:txBody>
          <a:bodyPr anchor="b">
            <a:normAutofit/>
          </a:bodyPr>
          <a:lstStyle/>
          <a:p>
            <a:r>
              <a:rPr lang="en-US" sz="5400" b="1">
                <a:cs typeface="Calibri Light"/>
              </a:rPr>
              <a:t>Medicaid Guidelines </a:t>
            </a: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094B9C-B4DE-8B8D-8AA7-BBF38FB3746A}"/>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dirty="0">
                <a:ea typeface="+mn-lt"/>
                <a:cs typeface="+mn-lt"/>
              </a:rPr>
              <a:t>Covered services </a:t>
            </a:r>
            <a:endParaRPr lang="en-US">
              <a:cs typeface="Calibri" panose="020F0502020204030204"/>
            </a:endParaRPr>
          </a:p>
          <a:p>
            <a:r>
              <a:rPr lang="en-US" dirty="0">
                <a:ea typeface="+mn-lt"/>
                <a:cs typeface="+mn-lt"/>
              </a:rPr>
              <a:t>Cost sharing </a:t>
            </a:r>
            <a:endParaRPr lang="en-US">
              <a:cs typeface="Calibri"/>
            </a:endParaRPr>
          </a:p>
          <a:p>
            <a:r>
              <a:rPr lang="en-US" dirty="0">
                <a:ea typeface="+mn-lt"/>
                <a:cs typeface="+mn-lt"/>
              </a:rPr>
              <a:t>Provider networks </a:t>
            </a:r>
            <a:endParaRPr lang="en-US">
              <a:cs typeface="Calibri"/>
            </a:endParaRPr>
          </a:p>
          <a:p>
            <a:r>
              <a:rPr lang="en-US" dirty="0">
                <a:ea typeface="+mn-lt"/>
                <a:cs typeface="+mn-lt"/>
              </a:rPr>
              <a:t>Medicaid expansion </a:t>
            </a:r>
            <a:endParaRPr lang="en-US" dirty="0"/>
          </a:p>
          <a:p>
            <a:pPr marL="0" indent="0">
              <a:buNone/>
            </a:pPr>
            <a:endParaRPr lang="en-US" sz="2200">
              <a:cs typeface="Calibri"/>
            </a:endParaRPr>
          </a:p>
        </p:txBody>
      </p:sp>
      <p:pic>
        <p:nvPicPr>
          <p:cNvPr id="7" name="Picture 7" descr="Diagram, text, schematic&#10;&#10;Description automatically generated">
            <a:extLst>
              <a:ext uri="{FF2B5EF4-FFF2-40B4-BE49-F238E27FC236}">
                <a16:creationId xmlns:a16="http://schemas.microsoft.com/office/drawing/2014/main" id="{3A4D9168-8712-3115-1736-50D5683CF2EC}"/>
              </a:ext>
            </a:extLst>
          </p:cNvPr>
          <p:cNvPicPr>
            <a:picLocks noChangeAspect="1"/>
          </p:cNvPicPr>
          <p:nvPr/>
        </p:nvPicPr>
        <p:blipFill>
          <a:blip r:embed="rId3"/>
          <a:stretch>
            <a:fillRect/>
          </a:stretch>
        </p:blipFill>
        <p:spPr>
          <a:xfrm>
            <a:off x="4654296" y="1228439"/>
            <a:ext cx="6903720" cy="4401121"/>
          </a:xfrm>
          <a:prstGeom prst="rect">
            <a:avLst/>
          </a:prstGeom>
        </p:spPr>
      </p:pic>
    </p:spTree>
    <p:extLst>
      <p:ext uri="{BB962C8B-B14F-4D97-AF65-F5344CB8AC3E}">
        <p14:creationId xmlns:p14="http://schemas.microsoft.com/office/powerpoint/2010/main" val="819689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3834-0660-A24A-07DA-37B76EA10177}"/>
              </a:ext>
            </a:extLst>
          </p:cNvPr>
          <p:cNvSpPr>
            <a:spLocks noGrp="1"/>
          </p:cNvSpPr>
          <p:nvPr>
            <p:ph type="title"/>
          </p:nvPr>
        </p:nvSpPr>
        <p:spPr>
          <a:xfrm>
            <a:off x="78447" y="3709718"/>
            <a:ext cx="4052886" cy="2567705"/>
          </a:xfrm>
        </p:spPr>
        <p:txBody>
          <a:bodyPr anchor="ctr">
            <a:normAutofit/>
          </a:bodyPr>
          <a:lstStyle/>
          <a:p>
            <a:r>
              <a:rPr lang="en-US" sz="3600" b="1" dirty="0">
                <a:cs typeface="Calibri Light"/>
              </a:rPr>
              <a:t>Medicaid Eligibility </a:t>
            </a:r>
            <a:endParaRPr lang="en-US" sz="3600" b="1">
              <a:cs typeface="Calibri Light"/>
            </a:endParaRPr>
          </a:p>
        </p:txBody>
      </p:sp>
      <p:pic>
        <p:nvPicPr>
          <p:cNvPr id="4" name="Picture 4" descr="A picture containing text, sign, outdoor, person&#10;&#10;Description automatically generated">
            <a:extLst>
              <a:ext uri="{FF2B5EF4-FFF2-40B4-BE49-F238E27FC236}">
                <a16:creationId xmlns:a16="http://schemas.microsoft.com/office/drawing/2014/main" id="{0BF36F99-3BFD-673F-D3ED-912FCEC7A3E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354" b="2577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FB60A42B-2C67-2103-2C3E-26F624272E63}"/>
              </a:ext>
            </a:extLst>
          </p:cNvPr>
          <p:cNvSpPr>
            <a:spLocks noGrp="1"/>
          </p:cNvSpPr>
          <p:nvPr>
            <p:ph idx="1"/>
          </p:nvPr>
        </p:nvSpPr>
        <p:spPr>
          <a:xfrm>
            <a:off x="4223982" y="3752850"/>
            <a:ext cx="7485413" cy="2452687"/>
          </a:xfrm>
        </p:spPr>
        <p:txBody>
          <a:bodyPr vert="horz" lIns="91440" tIns="45720" rIns="91440" bIns="45720" rtlCol="0" anchor="ctr">
            <a:normAutofit/>
          </a:bodyPr>
          <a:lstStyle/>
          <a:p>
            <a:r>
              <a:rPr lang="en-US" dirty="0">
                <a:ea typeface="+mn-lt"/>
                <a:cs typeface="+mn-lt"/>
              </a:rPr>
              <a:t>Low-income adults </a:t>
            </a:r>
            <a:endParaRPr lang="en-US">
              <a:cs typeface="Calibri" panose="020F0502020204030204"/>
            </a:endParaRPr>
          </a:p>
          <a:p>
            <a:r>
              <a:rPr lang="en-US" dirty="0">
                <a:ea typeface="+mn-lt"/>
                <a:cs typeface="+mn-lt"/>
              </a:rPr>
              <a:t>Pregnant women</a:t>
            </a:r>
            <a:endParaRPr lang="en-US">
              <a:cs typeface="Calibri"/>
            </a:endParaRPr>
          </a:p>
          <a:p>
            <a:r>
              <a:rPr lang="en-US" dirty="0">
                <a:ea typeface="+mn-lt"/>
                <a:cs typeface="+mn-lt"/>
              </a:rPr>
              <a:t>Children </a:t>
            </a:r>
            <a:endParaRPr lang="en-US">
              <a:cs typeface="Calibri"/>
            </a:endParaRPr>
          </a:p>
          <a:p>
            <a:r>
              <a:rPr lang="en-US" dirty="0">
                <a:ea typeface="+mn-lt"/>
                <a:cs typeface="+mn-lt"/>
              </a:rPr>
              <a:t>People with disability </a:t>
            </a:r>
            <a:endParaRPr lang="en-US">
              <a:cs typeface="Calibri" panose="020F0502020204030204"/>
            </a:endParaRPr>
          </a:p>
          <a:p>
            <a:pPr marL="0" indent="0">
              <a:buNone/>
            </a:pPr>
            <a:endParaRPr lang="en-US" sz="1800">
              <a:cs typeface="Calibri"/>
            </a:endParaRPr>
          </a:p>
        </p:txBody>
      </p:sp>
      <p:sp>
        <p:nvSpPr>
          <p:cNvPr id="5" name="TextBox 4">
            <a:extLst>
              <a:ext uri="{FF2B5EF4-FFF2-40B4-BE49-F238E27FC236}">
                <a16:creationId xmlns:a16="http://schemas.microsoft.com/office/drawing/2014/main" id="{51448085-837A-220A-CC6E-AC6F83F2E65B}"/>
              </a:ext>
            </a:extLst>
          </p:cNvPr>
          <p:cNvSpPr txBox="1"/>
          <p:nvPr/>
        </p:nvSpPr>
        <p:spPr>
          <a:xfrm>
            <a:off x="9857707" y="6657945"/>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14574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597"/>
            <a:ext cx="9392421" cy="1330841"/>
          </a:xfrm>
        </p:spPr>
        <p:txBody>
          <a:bodyPr>
            <a:normAutofit/>
          </a:bodyPr>
          <a:lstStyle/>
          <a:p>
            <a:r>
              <a:rPr lang="en-US" b="1" dirty="0">
                <a:ea typeface="Calibri Light"/>
                <a:cs typeface="Calibri Light"/>
              </a:rPr>
              <a:t>Introduction </a:t>
            </a:r>
            <a:endParaRPr lang="en-US" b="1">
              <a:ea typeface="Calibri Light"/>
              <a:cs typeface="Calibri Light"/>
            </a:endParaRPr>
          </a:p>
        </p:txBody>
      </p:sp>
      <p:sp>
        <p:nvSpPr>
          <p:cNvPr id="3" name="Subtitle 2"/>
          <p:cNvSpPr>
            <a:spLocks noGrp="1"/>
          </p:cNvSpPr>
          <p:nvPr>
            <p:ph idx="1"/>
          </p:nvPr>
        </p:nvSpPr>
        <p:spPr>
          <a:xfrm>
            <a:off x="1137034" y="2198362"/>
            <a:ext cx="4958966" cy="3917773"/>
          </a:xfrm>
        </p:spPr>
        <p:txBody>
          <a:bodyPr vert="horz" lIns="91440" tIns="45720" rIns="91440" bIns="45720" rtlCol="0" anchor="t">
            <a:normAutofit/>
          </a:bodyPr>
          <a:lstStyle/>
          <a:p>
            <a:pPr marL="0" indent="0">
              <a:buNone/>
            </a:pPr>
            <a:r>
              <a:rPr lang="en-US" sz="3200" dirty="0">
                <a:ea typeface="+mn-lt"/>
                <a:cs typeface="+mn-lt"/>
              </a:rPr>
              <a:t>In the US, patients pay for services in three ways; </a:t>
            </a:r>
            <a:endParaRPr lang="en-US" sz="3200" dirty="0">
              <a:ea typeface="Calibri" panose="020F0502020204030204"/>
              <a:cs typeface="Calibri" panose="020F0502020204030204"/>
            </a:endParaRPr>
          </a:p>
          <a:p>
            <a:r>
              <a:rPr lang="en-US" sz="3200" dirty="0">
                <a:ea typeface="+mn-lt"/>
                <a:cs typeface="+mn-lt"/>
              </a:rPr>
              <a:t>Out-of-pocket </a:t>
            </a:r>
            <a:endParaRPr lang="en-US" sz="3200">
              <a:ea typeface="Calibri"/>
              <a:cs typeface="Calibri"/>
            </a:endParaRPr>
          </a:p>
          <a:p>
            <a:r>
              <a:rPr lang="en-US" sz="3200" dirty="0">
                <a:ea typeface="+mn-lt"/>
                <a:cs typeface="+mn-lt"/>
              </a:rPr>
              <a:t>Private insurance </a:t>
            </a:r>
            <a:endParaRPr lang="en-US" sz="3200" dirty="0">
              <a:ea typeface="Calibri"/>
              <a:cs typeface="Calibri"/>
            </a:endParaRPr>
          </a:p>
          <a:p>
            <a:r>
              <a:rPr lang="en-US" sz="3200">
                <a:ea typeface="+mn-lt"/>
                <a:cs typeface="+mn-lt"/>
              </a:rPr>
              <a:t>Government-sponsored plans (Medicaid and Medicare) </a:t>
            </a:r>
            <a:endParaRPr lang="en-US" sz="3200">
              <a:ea typeface="Calibri"/>
              <a:cs typeface="Calibri"/>
            </a:endParaRPr>
          </a:p>
          <a:p>
            <a:endParaRPr lang="en-US" sz="2000">
              <a:ea typeface="Calibri"/>
              <a:cs typeface="Calibri"/>
            </a:endParaRPr>
          </a:p>
        </p:txBody>
      </p:sp>
      <p:pic>
        <p:nvPicPr>
          <p:cNvPr id="4" name="Picture 4" descr="Icon&#10;&#10;Description automatically generated">
            <a:extLst>
              <a:ext uri="{FF2B5EF4-FFF2-40B4-BE49-F238E27FC236}">
                <a16:creationId xmlns:a16="http://schemas.microsoft.com/office/drawing/2014/main" id="{CEA28F33-F5F8-8B46-190B-13CA6C774F5B}"/>
              </a:ext>
            </a:extLst>
          </p:cNvPr>
          <p:cNvPicPr>
            <a:picLocks noChangeAspect="1"/>
          </p:cNvPicPr>
          <p:nvPr/>
        </p:nvPicPr>
        <p:blipFill>
          <a:blip r:embed="rId3"/>
          <a:stretch>
            <a:fillRect/>
          </a:stretch>
        </p:blipFill>
        <p:spPr>
          <a:xfrm>
            <a:off x="6719367" y="2201341"/>
            <a:ext cx="4788505" cy="3723061"/>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72E69-7546-C74C-3E6F-C54F136062E8}"/>
              </a:ext>
            </a:extLst>
          </p:cNvPr>
          <p:cNvSpPr>
            <a:spLocks noGrp="1"/>
          </p:cNvSpPr>
          <p:nvPr>
            <p:ph type="title"/>
          </p:nvPr>
        </p:nvSpPr>
        <p:spPr>
          <a:xfrm>
            <a:off x="1045028" y="1336329"/>
            <a:ext cx="3892732" cy="4382588"/>
          </a:xfrm>
        </p:spPr>
        <p:txBody>
          <a:bodyPr anchor="ctr">
            <a:normAutofit/>
          </a:bodyPr>
          <a:lstStyle/>
          <a:p>
            <a:r>
              <a:rPr lang="en-US" sz="5400" b="1">
                <a:cs typeface="Calibri Light"/>
              </a:rPr>
              <a:t>Medi-Medi</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187BBE-D7D5-1947-308C-2D04550606AE}"/>
              </a:ext>
            </a:extLst>
          </p:cNvPr>
          <p:cNvSpPr>
            <a:spLocks noGrp="1"/>
          </p:cNvSpPr>
          <p:nvPr>
            <p:ph idx="1"/>
          </p:nvPr>
        </p:nvSpPr>
        <p:spPr>
          <a:xfrm>
            <a:off x="6096001" y="1336329"/>
            <a:ext cx="5260848" cy="4382588"/>
          </a:xfrm>
        </p:spPr>
        <p:txBody>
          <a:bodyPr vert="horz" lIns="91440" tIns="45720" rIns="91440" bIns="45720" rtlCol="0" anchor="ctr">
            <a:normAutofit/>
          </a:bodyPr>
          <a:lstStyle/>
          <a:p>
            <a:r>
              <a:rPr lang="en-US" dirty="0">
                <a:ea typeface="+mn-lt"/>
                <a:cs typeface="+mn-lt"/>
              </a:rPr>
              <a:t>"Medi-Medi" describes dual-</a:t>
            </a:r>
            <a:r>
              <a:rPr lang="en-US" err="1">
                <a:ea typeface="+mn-lt"/>
                <a:cs typeface="+mn-lt"/>
              </a:rPr>
              <a:t>eligibel</a:t>
            </a:r>
            <a:r>
              <a:rPr lang="en-US" dirty="0">
                <a:ea typeface="+mn-lt"/>
                <a:cs typeface="+mn-lt"/>
              </a:rPr>
              <a:t> for both programs. </a:t>
            </a:r>
            <a:endParaRPr lang="en-US">
              <a:cs typeface="Calibri" panose="020F0502020204030204"/>
            </a:endParaRPr>
          </a:p>
          <a:p>
            <a:r>
              <a:rPr lang="en-US" dirty="0">
                <a:ea typeface="+mn-lt"/>
                <a:cs typeface="+mn-lt"/>
              </a:rPr>
              <a:t>Medicare is the primary cover for these people. </a:t>
            </a:r>
            <a:endParaRPr lang="en-US">
              <a:cs typeface="Calibri"/>
            </a:endParaRPr>
          </a:p>
          <a:p>
            <a:r>
              <a:rPr lang="en-US" dirty="0">
                <a:ea typeface="+mn-lt"/>
                <a:cs typeface="+mn-lt"/>
              </a:rPr>
              <a:t>Medicaid covers services not covered by Medicare. </a:t>
            </a:r>
            <a:endParaRPr lang="en-US" sz="2000">
              <a:cs typeface="Calibri"/>
            </a:endParaRPr>
          </a:p>
          <a:p>
            <a:endParaRPr lang="en-US" sz="2000">
              <a:cs typeface="Calibri"/>
            </a:endParaRPr>
          </a:p>
        </p:txBody>
      </p:sp>
    </p:spTree>
    <p:extLst>
      <p:ext uri="{BB962C8B-B14F-4D97-AF65-F5344CB8AC3E}">
        <p14:creationId xmlns:p14="http://schemas.microsoft.com/office/powerpoint/2010/main" val="425475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7D99A19-1EA8-5C8D-19AC-DCCAE2463E4C}"/>
              </a:ext>
            </a:extLst>
          </p:cNvPr>
          <p:cNvSpPr>
            <a:spLocks noGrp="1"/>
          </p:cNvSpPr>
          <p:nvPr>
            <p:ph type="title"/>
          </p:nvPr>
        </p:nvSpPr>
        <p:spPr>
          <a:xfrm>
            <a:off x="1143000" y="990599"/>
            <a:ext cx="9906000" cy="685800"/>
          </a:xfrm>
        </p:spPr>
        <p:txBody>
          <a:bodyPr anchor="t">
            <a:normAutofit/>
          </a:bodyPr>
          <a:lstStyle/>
          <a:p>
            <a:r>
              <a:rPr lang="en-US" sz="4000" b="1">
                <a:cs typeface="Calibri Light"/>
              </a:rPr>
              <a:t>Medi-Medi Cont.</a:t>
            </a:r>
            <a:endParaRPr lang="en-US" sz="4000"/>
          </a:p>
        </p:txBody>
      </p:sp>
      <p:graphicFrame>
        <p:nvGraphicFramePr>
          <p:cNvPr id="5" name="Content Placeholder 2">
            <a:extLst>
              <a:ext uri="{FF2B5EF4-FFF2-40B4-BE49-F238E27FC236}">
                <a16:creationId xmlns:a16="http://schemas.microsoft.com/office/drawing/2014/main" id="{13789E06-4725-3542-D85F-5BF118A34EBC}"/>
              </a:ext>
            </a:extLst>
          </p:cNvPr>
          <p:cNvGraphicFramePr>
            <a:graphicFrameLocks noGrp="1"/>
          </p:cNvGraphicFramePr>
          <p:nvPr>
            <p:ph idx="1"/>
            <p:extLst>
              <p:ext uri="{D42A27DB-BD31-4B8C-83A1-F6EECF244321}">
                <p14:modId xmlns:p14="http://schemas.microsoft.com/office/powerpoint/2010/main" val="384129563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67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1A86B-6EE4-A25D-ED17-9B079C73FAC5}"/>
              </a:ext>
            </a:extLst>
          </p:cNvPr>
          <p:cNvSpPr>
            <a:spLocks noGrp="1"/>
          </p:cNvSpPr>
          <p:nvPr>
            <p:ph type="title"/>
          </p:nvPr>
        </p:nvSpPr>
        <p:spPr>
          <a:xfrm>
            <a:off x="7239014" y="525982"/>
            <a:ext cx="4282983" cy="1200361"/>
          </a:xfrm>
        </p:spPr>
        <p:txBody>
          <a:bodyPr anchor="b">
            <a:normAutofit/>
          </a:bodyPr>
          <a:lstStyle/>
          <a:p>
            <a:r>
              <a:rPr lang="en-US" sz="3600" b="1">
                <a:cs typeface="Calibri Light"/>
              </a:rPr>
              <a:t>Medicaid Verification</a:t>
            </a:r>
          </a:p>
        </p:txBody>
      </p:sp>
      <p:sp>
        <p:nvSpPr>
          <p:cNvPr id="12" name="Rectangle 1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alendar&#10;&#10;Description automatically generated">
            <a:extLst>
              <a:ext uri="{FF2B5EF4-FFF2-40B4-BE49-F238E27FC236}">
                <a16:creationId xmlns:a16="http://schemas.microsoft.com/office/drawing/2014/main" id="{E246DFB4-3A94-250F-9E2A-9FF75E0644F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6784" r="17150" b="2"/>
          <a:stretch/>
        </p:blipFill>
        <p:spPr>
          <a:xfrm>
            <a:off x="576244" y="650494"/>
            <a:ext cx="5628018" cy="5324142"/>
          </a:xfrm>
          <a:prstGeom prst="rect">
            <a:avLst/>
          </a:prstGeom>
        </p:spPr>
      </p:pic>
      <p:sp>
        <p:nvSpPr>
          <p:cNvPr id="16" name="Rectangle 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6882CD-8E02-FE88-2A07-56729B21B52F}"/>
              </a:ext>
            </a:extLst>
          </p:cNvPr>
          <p:cNvSpPr>
            <a:spLocks noGrp="1"/>
          </p:cNvSpPr>
          <p:nvPr>
            <p:ph idx="1"/>
          </p:nvPr>
        </p:nvSpPr>
        <p:spPr>
          <a:xfrm>
            <a:off x="7239012" y="2031101"/>
            <a:ext cx="4282984" cy="3511943"/>
          </a:xfrm>
        </p:spPr>
        <p:txBody>
          <a:bodyPr vert="horz" lIns="91440" tIns="45720" rIns="91440" bIns="45720" rtlCol="0" anchor="ctr">
            <a:normAutofit/>
          </a:bodyPr>
          <a:lstStyle/>
          <a:p>
            <a:r>
              <a:rPr lang="en-US" sz="2400" dirty="0">
                <a:ea typeface="+mn-lt"/>
                <a:cs typeface="+mn-lt"/>
              </a:rPr>
              <a:t>Medicaid verification is used to verify one’s eligibility to Medicaid program. </a:t>
            </a:r>
            <a:endParaRPr lang="en-US" sz="2400">
              <a:cs typeface="Calibri" panose="020F0502020204030204"/>
            </a:endParaRPr>
          </a:p>
          <a:p>
            <a:r>
              <a:rPr lang="en-US" sz="2400" dirty="0">
                <a:ea typeface="+mn-lt"/>
                <a:cs typeface="+mn-lt"/>
              </a:rPr>
              <a:t>Done by state Medicaid agency. </a:t>
            </a:r>
            <a:endParaRPr lang="en-US" sz="2400">
              <a:cs typeface="Calibri"/>
            </a:endParaRPr>
          </a:p>
          <a:p>
            <a:r>
              <a:rPr lang="en-US" sz="2400" dirty="0">
                <a:ea typeface="+mn-lt"/>
                <a:cs typeface="+mn-lt"/>
              </a:rPr>
              <a:t>Done by collecting data from various documents. </a:t>
            </a:r>
            <a:endParaRPr lang="en-US" sz="2400">
              <a:cs typeface="Calibri"/>
            </a:endParaRPr>
          </a:p>
          <a:p>
            <a:r>
              <a:rPr lang="en-US" sz="2400" dirty="0">
                <a:ea typeface="+mn-lt"/>
                <a:cs typeface="+mn-lt"/>
              </a:rPr>
              <a:t>It is done often. </a:t>
            </a:r>
            <a:endParaRPr lang="en-US" sz="2400" dirty="0"/>
          </a:p>
          <a:p>
            <a:pPr marL="0" indent="0">
              <a:buNone/>
            </a:pPr>
            <a:endParaRPr lang="en-US" sz="1800">
              <a:cs typeface="Calibri"/>
            </a:endParaRPr>
          </a:p>
        </p:txBody>
      </p:sp>
      <p:sp>
        <p:nvSpPr>
          <p:cNvPr id="18" name="Rectangle 1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16EBEB-2DBB-1EAA-937B-7CE840FCDA0A}"/>
              </a:ext>
            </a:extLst>
          </p:cNvPr>
          <p:cNvSpPr txBox="1"/>
          <p:nvPr/>
        </p:nvSpPr>
        <p:spPr>
          <a:xfrm>
            <a:off x="3863558" y="5774581"/>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774686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0B279A-B581-613F-AFD2-25884A7F612C}"/>
              </a:ext>
            </a:extLst>
          </p:cNvPr>
          <p:cNvSpPr>
            <a:spLocks noGrp="1"/>
          </p:cNvSpPr>
          <p:nvPr>
            <p:ph type="title"/>
          </p:nvPr>
        </p:nvSpPr>
        <p:spPr>
          <a:xfrm>
            <a:off x="838200" y="365125"/>
            <a:ext cx="10515600" cy="1325563"/>
          </a:xfrm>
        </p:spPr>
        <p:txBody>
          <a:bodyPr>
            <a:normAutofit/>
          </a:bodyPr>
          <a:lstStyle/>
          <a:p>
            <a:pPr algn="ctr"/>
            <a:r>
              <a:rPr lang="en-US" b="1" dirty="0">
                <a:cs typeface="Calibri Light"/>
              </a:rPr>
              <a:t>References</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BF849C-2CAA-B482-9D79-7120AD63379A}"/>
              </a:ext>
            </a:extLst>
          </p:cNvPr>
          <p:cNvSpPr>
            <a:spLocks noGrp="1"/>
          </p:cNvSpPr>
          <p:nvPr>
            <p:ph idx="1"/>
          </p:nvPr>
        </p:nvSpPr>
        <p:spPr>
          <a:xfrm>
            <a:off x="838200" y="1825625"/>
            <a:ext cx="10515600" cy="4351338"/>
          </a:xfrm>
        </p:spPr>
        <p:txBody>
          <a:bodyPr vert="horz" lIns="91440" tIns="45720" rIns="91440" bIns="45720" rtlCol="0">
            <a:normAutofit/>
          </a:bodyPr>
          <a:lstStyle/>
          <a:p>
            <a:pPr>
              <a:buNone/>
            </a:pPr>
            <a:r>
              <a:rPr lang="en-US" sz="1500">
                <a:ea typeface="+mn-lt"/>
                <a:cs typeface="+mn-lt"/>
              </a:rPr>
              <a:t>Centers for Medicare &amp; Medicaid Services. (2023). Original Medicare (Part A and B) eligibility and enrollment. </a:t>
            </a:r>
            <a:r>
              <a:rPr lang="en-US" sz="1500" i="1">
                <a:ea typeface="+mn-lt"/>
                <a:cs typeface="+mn-lt"/>
              </a:rPr>
              <a:t>CMS.gov. </a:t>
            </a:r>
            <a:r>
              <a:rPr lang="en-US" sz="1500">
                <a:ea typeface="+mn-lt"/>
                <a:cs typeface="+mn-lt"/>
                <a:hlinkClick r:id="rId2"/>
              </a:rPr>
              <a:t>https://www.cms.gov/Medicare/Eligibility-and-Enrollment/OrigMedicarePartABEligEnrol</a:t>
            </a:r>
            <a:r>
              <a:rPr lang="en-US" sz="1500" i="1">
                <a:ea typeface="+mn-lt"/>
                <a:cs typeface="+mn-lt"/>
              </a:rPr>
              <a:t> </a:t>
            </a:r>
            <a:endParaRPr lang="en-US" sz="1500"/>
          </a:p>
          <a:p>
            <a:pPr>
              <a:buNone/>
            </a:pPr>
            <a:r>
              <a:rPr lang="en-US" sz="1500">
                <a:ea typeface="+mn-lt"/>
                <a:cs typeface="+mn-lt"/>
              </a:rPr>
              <a:t>Degnan, A. J. (2021). Billed charges are unsuitable for estimating economic impact of imaging studies and clinical services. </a:t>
            </a:r>
            <a:r>
              <a:rPr lang="en-US" sz="1500" i="1">
                <a:ea typeface="+mn-lt"/>
                <a:cs typeface="+mn-lt"/>
              </a:rPr>
              <a:t>Pediatric Radiology</a:t>
            </a:r>
            <a:r>
              <a:rPr lang="en-US" sz="1500">
                <a:ea typeface="+mn-lt"/>
                <a:cs typeface="+mn-lt"/>
              </a:rPr>
              <a:t>, </a:t>
            </a:r>
            <a:r>
              <a:rPr lang="en-US" sz="1500" i="1">
                <a:ea typeface="+mn-lt"/>
                <a:cs typeface="+mn-lt"/>
              </a:rPr>
              <a:t>51</a:t>
            </a:r>
            <a:r>
              <a:rPr lang="en-US" sz="1500">
                <a:ea typeface="+mn-lt"/>
                <a:cs typeface="+mn-lt"/>
              </a:rPr>
              <a:t>(11), 2102-2103. </a:t>
            </a:r>
            <a:r>
              <a:rPr lang="en-US" sz="1500">
                <a:ea typeface="+mn-lt"/>
                <a:cs typeface="+mn-lt"/>
                <a:hlinkClick r:id="rId3"/>
              </a:rPr>
              <a:t>https://doi.org/10.1007/s00247-021-05165-x</a:t>
            </a:r>
            <a:r>
              <a:rPr lang="en-US" sz="1500">
                <a:ea typeface="+mn-lt"/>
                <a:cs typeface="+mn-lt"/>
              </a:rPr>
              <a:t> </a:t>
            </a:r>
            <a:endParaRPr lang="en-US" sz="1500"/>
          </a:p>
          <a:p>
            <a:pPr>
              <a:buNone/>
            </a:pPr>
            <a:r>
              <a:rPr lang="en-US" sz="1500">
                <a:ea typeface="+mn-lt"/>
                <a:cs typeface="+mn-lt"/>
              </a:rPr>
              <a:t>Johansen, M. E., &amp; Yun, J. D. (2020). Trends in total and out-of-pocket expenditures for visits to primary care physicians, by insurance type, 2002-2017. </a:t>
            </a:r>
            <a:r>
              <a:rPr lang="en-US" sz="1500" i="1">
                <a:ea typeface="+mn-lt"/>
                <a:cs typeface="+mn-lt"/>
              </a:rPr>
              <a:t>The Annals of Family Medicine</a:t>
            </a:r>
            <a:r>
              <a:rPr lang="en-US" sz="1500">
                <a:ea typeface="+mn-lt"/>
                <a:cs typeface="+mn-lt"/>
              </a:rPr>
              <a:t>, </a:t>
            </a:r>
            <a:r>
              <a:rPr lang="en-US" sz="1500" i="1">
                <a:ea typeface="+mn-lt"/>
                <a:cs typeface="+mn-lt"/>
              </a:rPr>
              <a:t>18</a:t>
            </a:r>
            <a:r>
              <a:rPr lang="en-US" sz="1500">
                <a:ea typeface="+mn-lt"/>
                <a:cs typeface="+mn-lt"/>
              </a:rPr>
              <a:t>(5), 430-437. DOI: </a:t>
            </a:r>
            <a:r>
              <a:rPr lang="en-US" sz="1500">
                <a:ea typeface="+mn-lt"/>
                <a:cs typeface="+mn-lt"/>
                <a:hlinkClick r:id="rId4"/>
              </a:rPr>
              <a:t>https://doi.org/10.1370/afm.2566</a:t>
            </a:r>
            <a:r>
              <a:rPr lang="en-US" sz="1500">
                <a:ea typeface="+mn-lt"/>
                <a:cs typeface="+mn-lt"/>
              </a:rPr>
              <a:t> </a:t>
            </a:r>
            <a:endParaRPr lang="en-US" sz="1500"/>
          </a:p>
          <a:p>
            <a:pPr>
              <a:buNone/>
            </a:pPr>
            <a:r>
              <a:rPr lang="en-US" sz="1500" dirty="0">
                <a:ea typeface="+mn-lt"/>
                <a:cs typeface="+mn-lt"/>
              </a:rPr>
              <a:t>Medicaid.gov. (</a:t>
            </a:r>
            <a:r>
              <a:rPr lang="en-US" sz="1500" dirty="0" err="1">
                <a:ea typeface="+mn-lt"/>
                <a:cs typeface="+mn-lt"/>
              </a:rPr>
              <a:t>n.d</a:t>
            </a:r>
            <a:r>
              <a:rPr lang="en-US" sz="1500" dirty="0">
                <a:ea typeface="+mn-lt"/>
                <a:cs typeface="+mn-lt"/>
              </a:rPr>
              <a:t>). Medicaid eligibility. </a:t>
            </a:r>
            <a:r>
              <a:rPr lang="en-US" sz="1500" dirty="0">
                <a:ea typeface="+mn-lt"/>
                <a:cs typeface="+mn-lt"/>
                <a:hlinkClick r:id="rId5"/>
              </a:rPr>
              <a:t>https://www.medicaid.gov/medicaid/eligibility/index.html</a:t>
            </a:r>
            <a:r>
              <a:rPr lang="en-US" sz="1500" dirty="0">
                <a:ea typeface="+mn-lt"/>
                <a:cs typeface="+mn-lt"/>
              </a:rPr>
              <a:t>. </a:t>
            </a:r>
            <a:endParaRPr lang="en-US" sz="1500" dirty="0"/>
          </a:p>
          <a:p>
            <a:pPr>
              <a:buNone/>
            </a:pPr>
            <a:r>
              <a:rPr lang="en-US" sz="1500" dirty="0">
                <a:ea typeface="+mn-lt"/>
                <a:cs typeface="+mn-lt"/>
              </a:rPr>
              <a:t>Tarazi, W., Welch, W. P., Nguyen, N., Bosworth, A., Sheingold, S., Lew, N. D., &amp; Sommers, B. D. (2022). Medicare beneficiary enrollment trends and demographic characteristics. </a:t>
            </a:r>
            <a:r>
              <a:rPr lang="en-US" sz="1500" i="1" dirty="0">
                <a:ea typeface="+mn-lt"/>
                <a:cs typeface="+mn-lt"/>
              </a:rPr>
              <a:t>US Department of Health and Human Services, Assistant Secretary for Planning and Evaluation, Office of Health Policy Issue Brief</a:t>
            </a:r>
            <a:r>
              <a:rPr lang="en-US" sz="1500" dirty="0">
                <a:ea typeface="+mn-lt"/>
                <a:cs typeface="+mn-lt"/>
              </a:rPr>
              <a:t>, 5. </a:t>
            </a:r>
            <a:r>
              <a:rPr lang="en-US" sz="1500" dirty="0">
                <a:ea typeface="+mn-lt"/>
                <a:cs typeface="+mn-lt"/>
                <a:hlinkClick r:id="rId6"/>
              </a:rPr>
              <a:t>https://www.aspe.hhs.gov/sites/default/files/documents/f81aafbba0b331c71c6e8bc66512e25d/medicare-beneficiary-enrollment-ib.pdf</a:t>
            </a:r>
            <a:endParaRPr lang="en-US" sz="1500" dirty="0"/>
          </a:p>
          <a:p>
            <a:pPr>
              <a:buNone/>
            </a:pPr>
            <a:r>
              <a:rPr lang="en-US" sz="1500" dirty="0">
                <a:ea typeface="+mn-lt"/>
                <a:cs typeface="+mn-lt"/>
              </a:rPr>
              <a:t>Weeks, W. B., Cao, S. Y., Smith, J., Wang, H., &amp; Weinstein, J. N. (2022). Trends in characteristics of adults enrolled in traditional fee-for-service Medicare and Medicare advantage, 2011–2019. </a:t>
            </a:r>
            <a:r>
              <a:rPr lang="en-US" sz="1500" i="1" dirty="0">
                <a:ea typeface="+mn-lt"/>
                <a:cs typeface="+mn-lt"/>
              </a:rPr>
              <a:t>Medical Care</a:t>
            </a:r>
            <a:r>
              <a:rPr lang="en-US" sz="1500" dirty="0">
                <a:ea typeface="+mn-lt"/>
                <a:cs typeface="+mn-lt"/>
              </a:rPr>
              <a:t>, </a:t>
            </a:r>
            <a:r>
              <a:rPr lang="en-US" sz="1500" i="1" dirty="0">
                <a:ea typeface="+mn-lt"/>
                <a:cs typeface="+mn-lt"/>
              </a:rPr>
              <a:t>60</a:t>
            </a:r>
            <a:r>
              <a:rPr lang="en-US" sz="1500" dirty="0">
                <a:ea typeface="+mn-lt"/>
                <a:cs typeface="+mn-lt"/>
              </a:rPr>
              <a:t>(3), 227-231. DOI</a:t>
            </a:r>
            <a:r>
              <a:rPr lang="en-US" sz="1500" b="1" dirty="0">
                <a:ea typeface="+mn-lt"/>
                <a:cs typeface="+mn-lt"/>
              </a:rPr>
              <a:t>:</a:t>
            </a:r>
            <a:r>
              <a:rPr lang="en-US" sz="1500" dirty="0">
                <a:ea typeface="+mn-lt"/>
                <a:cs typeface="+mn-lt"/>
              </a:rPr>
              <a:t> </a:t>
            </a:r>
            <a:r>
              <a:rPr lang="en-US" sz="1500" dirty="0">
                <a:ea typeface="+mn-lt"/>
                <a:cs typeface="+mn-lt"/>
                <a:hlinkClick r:id="rId7"/>
              </a:rPr>
              <a:t>https://doi.org/10.1097/MLR.0000000000001680</a:t>
            </a:r>
            <a:endParaRPr lang="en-US" sz="1500" dirty="0"/>
          </a:p>
        </p:txBody>
      </p:sp>
    </p:spTree>
    <p:extLst>
      <p:ext uri="{BB962C8B-B14F-4D97-AF65-F5344CB8AC3E}">
        <p14:creationId xmlns:p14="http://schemas.microsoft.com/office/powerpoint/2010/main" val="202561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AD64-9A28-4304-3E07-FD115C13CF57}"/>
              </a:ext>
            </a:extLst>
          </p:cNvPr>
          <p:cNvSpPr>
            <a:spLocks noGrp="1"/>
          </p:cNvSpPr>
          <p:nvPr>
            <p:ph type="title"/>
          </p:nvPr>
        </p:nvSpPr>
        <p:spPr>
          <a:xfrm>
            <a:off x="179089" y="3709718"/>
            <a:ext cx="3894735" cy="2682723"/>
          </a:xfrm>
        </p:spPr>
        <p:txBody>
          <a:bodyPr anchor="ctr">
            <a:normAutofit/>
          </a:bodyPr>
          <a:lstStyle/>
          <a:p>
            <a:r>
              <a:rPr lang="en-US" sz="3600" b="1">
                <a:latin typeface="Times New Roman"/>
                <a:cs typeface="Times New Roman"/>
              </a:rPr>
              <a:t>Medicare Parts A: Eligibility</a:t>
            </a:r>
            <a:endParaRPr lang="en-US" sz="3600" b="1"/>
          </a:p>
        </p:txBody>
      </p:sp>
      <p:pic>
        <p:nvPicPr>
          <p:cNvPr id="4" name="Picture 4">
            <a:extLst>
              <a:ext uri="{FF2B5EF4-FFF2-40B4-BE49-F238E27FC236}">
                <a16:creationId xmlns:a16="http://schemas.microsoft.com/office/drawing/2014/main" id="{C4DEF5DF-971E-9B25-4E7B-301AEA233102}"/>
              </a:ext>
            </a:extLst>
          </p:cNvPr>
          <p:cNvPicPr>
            <a:picLocks noChangeAspect="1"/>
          </p:cNvPicPr>
          <p:nvPr/>
        </p:nvPicPr>
        <p:blipFill rotWithShape="1">
          <a:blip r:embed="rId3"/>
          <a:srcRect t="25512" b="1392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E7F3E4E-AA70-012B-0F00-B2B120839FC2}"/>
              </a:ext>
            </a:extLst>
          </p:cNvPr>
          <p:cNvSpPr>
            <a:spLocks noGrp="1"/>
          </p:cNvSpPr>
          <p:nvPr>
            <p:ph idx="1"/>
          </p:nvPr>
        </p:nvSpPr>
        <p:spPr>
          <a:xfrm>
            <a:off x="4238359" y="4011642"/>
            <a:ext cx="7485413" cy="2452687"/>
          </a:xfrm>
        </p:spPr>
        <p:txBody>
          <a:bodyPr vert="horz" lIns="91440" tIns="45720" rIns="91440" bIns="45720" rtlCol="0" anchor="ctr">
            <a:normAutofit/>
          </a:bodyPr>
          <a:lstStyle/>
          <a:p>
            <a:r>
              <a:rPr lang="en-US" dirty="0">
                <a:ea typeface="+mn-lt"/>
                <a:cs typeface="+mn-lt"/>
              </a:rPr>
              <a:t>Aged 65 years and above. </a:t>
            </a:r>
            <a:endParaRPr lang="en-US" dirty="0">
              <a:ea typeface="Calibri" panose="020F0502020204030204"/>
              <a:cs typeface="Calibri" panose="020F0502020204030204"/>
            </a:endParaRPr>
          </a:p>
          <a:p>
            <a:r>
              <a:rPr lang="en-US" dirty="0">
                <a:ea typeface="+mn-lt"/>
                <a:cs typeface="+mn-lt"/>
              </a:rPr>
              <a:t>Be a US citizen or a permanent resident for at least five years.</a:t>
            </a:r>
            <a:endParaRPr lang="en-US" dirty="0">
              <a:ea typeface="Calibri" panose="020F0502020204030204"/>
              <a:cs typeface="Calibri" panose="020F0502020204030204"/>
            </a:endParaRPr>
          </a:p>
          <a:p>
            <a:r>
              <a:rPr lang="en-US" dirty="0">
                <a:ea typeface="+mn-lt"/>
                <a:cs typeface="+mn-lt"/>
              </a:rPr>
              <a:t>Pay taxes for at least 10 years or pay premiums.</a:t>
            </a:r>
            <a:endParaRPr lang="en-US" dirty="0">
              <a:ea typeface="Calibri" panose="020F0502020204030204"/>
              <a:cs typeface="Calibri" panose="020F0502020204030204"/>
            </a:endParaRPr>
          </a:p>
          <a:p>
            <a:r>
              <a:rPr lang="en-US" dirty="0">
                <a:ea typeface="+mn-lt"/>
                <a:cs typeface="+mn-lt"/>
              </a:rPr>
              <a:t>Receive SSDI for at least 2 years. </a:t>
            </a:r>
            <a:endParaRPr lang="en-US">
              <a:ea typeface="Calibri" panose="020F0502020204030204"/>
              <a:cs typeface="Calibri" panose="020F0502020204030204"/>
            </a:endParaRPr>
          </a:p>
          <a:p>
            <a:pPr marL="0" indent="0">
              <a:buNone/>
            </a:pPr>
            <a:endParaRPr lang="en-US" sz="1800">
              <a:ea typeface="Calibri" panose="020F0502020204030204"/>
              <a:cs typeface="Calibri" panose="020F0502020204030204"/>
            </a:endParaRPr>
          </a:p>
        </p:txBody>
      </p:sp>
    </p:spTree>
    <p:extLst>
      <p:ext uri="{BB962C8B-B14F-4D97-AF65-F5344CB8AC3E}">
        <p14:creationId xmlns:p14="http://schemas.microsoft.com/office/powerpoint/2010/main" val="20182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4E6C9-D9CA-18C7-3181-B26915AB24FD}"/>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latin typeface="Times New Roman"/>
                <a:cs typeface="Times New Roman"/>
              </a:rPr>
              <a:t>Medicare Parts A: What is Covered </a:t>
            </a:r>
          </a:p>
        </p:txBody>
      </p:sp>
      <p:graphicFrame>
        <p:nvGraphicFramePr>
          <p:cNvPr id="5" name="Content Placeholder 2">
            <a:extLst>
              <a:ext uri="{FF2B5EF4-FFF2-40B4-BE49-F238E27FC236}">
                <a16:creationId xmlns:a16="http://schemas.microsoft.com/office/drawing/2014/main" id="{79D3749C-E13A-BD2F-A246-7C4CE37A764F}"/>
              </a:ext>
            </a:extLst>
          </p:cNvPr>
          <p:cNvGraphicFramePr>
            <a:graphicFrameLocks noGrp="1"/>
          </p:cNvGraphicFramePr>
          <p:nvPr>
            <p:ph idx="1"/>
            <p:extLst>
              <p:ext uri="{D42A27DB-BD31-4B8C-83A1-F6EECF244321}">
                <p14:modId xmlns:p14="http://schemas.microsoft.com/office/powerpoint/2010/main" val="103062372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17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9B9BCD1-48A9-3AC0-4877-85A5B10BA9DD}"/>
              </a:ext>
            </a:extLst>
          </p:cNvPr>
          <p:cNvSpPr>
            <a:spLocks noGrp="1"/>
          </p:cNvSpPr>
          <p:nvPr>
            <p:ph type="title"/>
          </p:nvPr>
        </p:nvSpPr>
        <p:spPr>
          <a:xfrm>
            <a:off x="630936" y="495992"/>
            <a:ext cx="4195140" cy="5638831"/>
          </a:xfrm>
          <a:noFill/>
        </p:spPr>
        <p:txBody>
          <a:bodyPr anchor="ctr">
            <a:normAutofit/>
          </a:bodyPr>
          <a:lstStyle/>
          <a:p>
            <a:r>
              <a:rPr lang="en-US" sz="4800" b="1">
                <a:latin typeface="Times New Roman"/>
                <a:cs typeface="Times New Roman"/>
              </a:rPr>
              <a:t>Medicare Parts A: What is Not Covered </a:t>
            </a:r>
            <a:endParaRPr lang="en-US" sz="4800">
              <a:latin typeface="Times New Roman"/>
              <a:cs typeface="Times New Roman"/>
            </a:endParaRPr>
          </a:p>
          <a:p>
            <a:endParaRPr lang="en-US" sz="4800">
              <a:ea typeface="Calibri Light"/>
              <a:cs typeface="Calibri Light"/>
            </a:endParaRPr>
          </a:p>
        </p:txBody>
      </p:sp>
      <p:graphicFrame>
        <p:nvGraphicFramePr>
          <p:cNvPr id="5" name="Content Placeholder 2">
            <a:extLst>
              <a:ext uri="{FF2B5EF4-FFF2-40B4-BE49-F238E27FC236}">
                <a16:creationId xmlns:a16="http://schemas.microsoft.com/office/drawing/2014/main" id="{DC2367B6-A473-F9F5-2FE3-EEFA355E800E}"/>
              </a:ext>
            </a:extLst>
          </p:cNvPr>
          <p:cNvGraphicFramePr>
            <a:graphicFrameLocks noGrp="1"/>
          </p:cNvGraphicFramePr>
          <p:nvPr>
            <p:ph idx="1"/>
            <p:extLst>
              <p:ext uri="{D42A27DB-BD31-4B8C-83A1-F6EECF244321}">
                <p14:modId xmlns:p14="http://schemas.microsoft.com/office/powerpoint/2010/main" val="3216890666"/>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79039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FFB294-1C29-C1FA-C69E-6733023175A0}"/>
              </a:ext>
            </a:extLst>
          </p:cNvPr>
          <p:cNvSpPr>
            <a:spLocks noGrp="1"/>
          </p:cNvSpPr>
          <p:nvPr>
            <p:ph type="title"/>
          </p:nvPr>
        </p:nvSpPr>
        <p:spPr>
          <a:xfrm>
            <a:off x="841248" y="548640"/>
            <a:ext cx="3600860" cy="5431536"/>
          </a:xfrm>
        </p:spPr>
        <p:txBody>
          <a:bodyPr>
            <a:normAutofit/>
          </a:bodyPr>
          <a:lstStyle/>
          <a:p>
            <a:r>
              <a:rPr lang="en-US" sz="5400" b="1">
                <a:latin typeface="Times New Roman"/>
                <a:cs typeface="Times New Roman"/>
              </a:rPr>
              <a:t>Medicare Parts B: Eligibility </a:t>
            </a:r>
            <a:endParaRPr lang="en-US" sz="5400" b="1">
              <a:ea typeface="Calibri Light"/>
              <a:cs typeface="Calibri Light"/>
            </a:endParaRP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BC0FE4-BD4E-4C27-459B-D29A3B509344}"/>
              </a:ext>
            </a:extLst>
          </p:cNvPr>
          <p:cNvSpPr>
            <a:spLocks noGrp="1"/>
          </p:cNvSpPr>
          <p:nvPr>
            <p:ph idx="1"/>
          </p:nvPr>
        </p:nvSpPr>
        <p:spPr>
          <a:xfrm>
            <a:off x="5112041" y="1486619"/>
            <a:ext cx="6224335" cy="5431536"/>
          </a:xfrm>
        </p:spPr>
        <p:txBody>
          <a:bodyPr vert="horz" lIns="91440" tIns="45720" rIns="91440" bIns="45720" rtlCol="0" anchor="ctr">
            <a:normAutofit/>
          </a:bodyPr>
          <a:lstStyle/>
          <a:p>
            <a:r>
              <a:rPr lang="en-US" dirty="0">
                <a:ea typeface="+mn-lt"/>
                <a:cs typeface="+mn-lt"/>
              </a:rPr>
              <a:t>65 years or older </a:t>
            </a:r>
            <a:endParaRPr lang="en-US" dirty="0">
              <a:ea typeface="Calibri" panose="020F0502020204030204"/>
              <a:cs typeface="Calibri" panose="020F0502020204030204"/>
            </a:endParaRPr>
          </a:p>
          <a:p>
            <a:r>
              <a:rPr lang="en-US" dirty="0">
                <a:ea typeface="+mn-lt"/>
                <a:cs typeface="+mn-lt"/>
              </a:rPr>
              <a:t>Permanent resident in the last five consecutive years or a US citizen </a:t>
            </a:r>
            <a:endParaRPr lang="en-US">
              <a:ea typeface="Calibri"/>
              <a:cs typeface="Calibri"/>
            </a:endParaRPr>
          </a:p>
          <a:p>
            <a:r>
              <a:rPr lang="en-US" dirty="0">
                <a:ea typeface="+mn-lt"/>
                <a:cs typeface="+mn-lt"/>
              </a:rPr>
              <a:t>Enrolled in Parts A</a:t>
            </a:r>
            <a:endParaRPr lang="en-US">
              <a:ea typeface="Calibri"/>
              <a:cs typeface="Calibri"/>
            </a:endParaRPr>
          </a:p>
          <a:p>
            <a:r>
              <a:rPr lang="en-US" dirty="0">
                <a:ea typeface="+mn-lt"/>
                <a:cs typeface="+mn-lt"/>
              </a:rPr>
              <a:t>Pay monthly premiums </a:t>
            </a:r>
            <a:endParaRPr lang="en-US">
              <a:ea typeface="Calibri"/>
              <a:cs typeface="Calibri"/>
            </a:endParaRPr>
          </a:p>
          <a:p>
            <a:r>
              <a:rPr lang="en-US">
                <a:ea typeface="+mn-lt"/>
                <a:cs typeface="+mn-lt"/>
              </a:rPr>
              <a:t>Is younger but has disability, ALS, or ESRD</a:t>
            </a:r>
            <a:endParaRPr lang="en-US"/>
          </a:p>
          <a:p>
            <a:pPr marL="0" indent="0">
              <a:buNone/>
            </a:pPr>
            <a:endParaRPr lang="en-US" sz="2200">
              <a:ea typeface="Calibri"/>
              <a:cs typeface="Calibri"/>
            </a:endParaRPr>
          </a:p>
        </p:txBody>
      </p:sp>
    </p:spTree>
    <p:extLst>
      <p:ext uri="{BB962C8B-B14F-4D97-AF65-F5344CB8AC3E}">
        <p14:creationId xmlns:p14="http://schemas.microsoft.com/office/powerpoint/2010/main" val="285887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D08CB-F846-4B1B-D0F5-F6D4D04D67DD}"/>
              </a:ext>
            </a:extLst>
          </p:cNvPr>
          <p:cNvSpPr>
            <a:spLocks noGrp="1"/>
          </p:cNvSpPr>
          <p:nvPr>
            <p:ph type="title"/>
          </p:nvPr>
        </p:nvSpPr>
        <p:spPr>
          <a:xfrm>
            <a:off x="5274596" y="342880"/>
            <a:ext cx="5926881" cy="1382165"/>
          </a:xfrm>
        </p:spPr>
        <p:txBody>
          <a:bodyPr>
            <a:normAutofit/>
          </a:bodyPr>
          <a:lstStyle/>
          <a:p>
            <a:r>
              <a:rPr lang="en-US" sz="3600" b="1" dirty="0">
                <a:solidFill>
                  <a:schemeClr val="tx2"/>
                </a:solidFill>
                <a:latin typeface="Times New Roman"/>
                <a:cs typeface="Times New Roman"/>
              </a:rPr>
              <a:t>Medicare Parts B: What is Covered</a:t>
            </a:r>
            <a:endParaRPr lang="en-US" sz="3600" b="1">
              <a:solidFill>
                <a:schemeClr val="tx2"/>
              </a:solidFill>
              <a:ea typeface="Calibri Light" panose="020F0302020204030204"/>
              <a:cs typeface="Calibri Light" panose="020F0302020204030204"/>
            </a:endParaRPr>
          </a:p>
        </p:txBody>
      </p:sp>
      <p:pic>
        <p:nvPicPr>
          <p:cNvPr id="18" name="Graphic 17" descr="Medical">
            <a:extLst>
              <a:ext uri="{FF2B5EF4-FFF2-40B4-BE49-F238E27FC236}">
                <a16:creationId xmlns:a16="http://schemas.microsoft.com/office/drawing/2014/main" id="{8DADD078-35B2-C91C-1EEE-D79A7C3785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6951" y="1793846"/>
            <a:ext cx="3620021" cy="3620021"/>
          </a:xfrm>
          <a:prstGeom prst="rect">
            <a:avLst/>
          </a:prstGeom>
        </p:spPr>
      </p:pic>
      <p:sp>
        <p:nvSpPr>
          <p:cNvPr id="3" name="Content Placeholder 2">
            <a:extLst>
              <a:ext uri="{FF2B5EF4-FFF2-40B4-BE49-F238E27FC236}">
                <a16:creationId xmlns:a16="http://schemas.microsoft.com/office/drawing/2014/main" id="{85464202-70B0-E304-914C-CF149DEC015C}"/>
              </a:ext>
            </a:extLst>
          </p:cNvPr>
          <p:cNvSpPr>
            <a:spLocks noGrp="1"/>
          </p:cNvSpPr>
          <p:nvPr>
            <p:ph idx="1"/>
          </p:nvPr>
        </p:nvSpPr>
        <p:spPr>
          <a:xfrm>
            <a:off x="6033065" y="2335418"/>
            <a:ext cx="5035087" cy="4185628"/>
          </a:xfrm>
        </p:spPr>
        <p:txBody>
          <a:bodyPr vert="horz" lIns="91440" tIns="45720" rIns="91440" bIns="45720" rtlCol="0" anchor="ctr">
            <a:noAutofit/>
          </a:bodyPr>
          <a:lstStyle/>
          <a:p>
            <a:r>
              <a:rPr lang="en-US" dirty="0">
                <a:solidFill>
                  <a:schemeClr val="tx2"/>
                </a:solidFill>
                <a:ea typeface="+mn-lt"/>
                <a:cs typeface="+mn-lt"/>
              </a:rPr>
              <a:t>Doctor services </a:t>
            </a:r>
            <a:endParaRPr lang="en-US" dirty="0">
              <a:solidFill>
                <a:schemeClr val="tx2"/>
              </a:solidFill>
              <a:ea typeface="Calibri" panose="020F0502020204030204"/>
              <a:cs typeface="Calibri" panose="020F0502020204030204"/>
            </a:endParaRPr>
          </a:p>
          <a:p>
            <a:r>
              <a:rPr lang="en-US" dirty="0">
                <a:solidFill>
                  <a:schemeClr val="tx2"/>
                </a:solidFill>
                <a:ea typeface="+mn-lt"/>
                <a:cs typeface="+mn-lt"/>
              </a:rPr>
              <a:t>Outpatient care </a:t>
            </a:r>
            <a:endParaRPr lang="en-US">
              <a:solidFill>
                <a:schemeClr val="tx2"/>
              </a:solidFill>
              <a:ea typeface="Calibri"/>
              <a:cs typeface="Calibri"/>
            </a:endParaRPr>
          </a:p>
          <a:p>
            <a:r>
              <a:rPr lang="en-US" dirty="0">
                <a:solidFill>
                  <a:schemeClr val="tx2"/>
                </a:solidFill>
                <a:ea typeface="+mn-lt"/>
                <a:cs typeface="+mn-lt"/>
              </a:rPr>
              <a:t>Preventive services </a:t>
            </a:r>
            <a:endParaRPr lang="en-US">
              <a:solidFill>
                <a:schemeClr val="tx2"/>
              </a:solidFill>
              <a:ea typeface="Calibri"/>
              <a:cs typeface="Calibri"/>
            </a:endParaRPr>
          </a:p>
          <a:p>
            <a:r>
              <a:rPr lang="en-US" dirty="0">
                <a:solidFill>
                  <a:schemeClr val="tx2"/>
                </a:solidFill>
                <a:ea typeface="+mn-lt"/>
                <a:cs typeface="+mn-lt"/>
              </a:rPr>
              <a:t>Medical equipment and supplies </a:t>
            </a:r>
            <a:endParaRPr lang="en-US">
              <a:solidFill>
                <a:schemeClr val="tx2"/>
              </a:solidFill>
              <a:ea typeface="Calibri"/>
              <a:cs typeface="Calibri"/>
            </a:endParaRPr>
          </a:p>
          <a:p>
            <a:r>
              <a:rPr lang="en-US" dirty="0">
                <a:solidFill>
                  <a:schemeClr val="tx2"/>
                </a:solidFill>
                <a:ea typeface="+mn-lt"/>
                <a:cs typeface="+mn-lt"/>
              </a:rPr>
              <a:t>Ambulance services </a:t>
            </a:r>
            <a:endParaRPr lang="en-US">
              <a:solidFill>
                <a:schemeClr val="tx2"/>
              </a:solidFill>
              <a:ea typeface="Calibri"/>
              <a:cs typeface="Calibri"/>
            </a:endParaRPr>
          </a:p>
          <a:p>
            <a:r>
              <a:rPr lang="en-US" dirty="0">
                <a:solidFill>
                  <a:schemeClr val="tx2"/>
                </a:solidFill>
                <a:ea typeface="+mn-lt"/>
                <a:cs typeface="+mn-lt"/>
              </a:rPr>
              <a:t>Mental health services </a:t>
            </a:r>
            <a:endParaRPr lang="en-US">
              <a:solidFill>
                <a:schemeClr val="tx2"/>
              </a:solidFill>
              <a:ea typeface="Calibri"/>
              <a:cs typeface="Calibri"/>
            </a:endParaRPr>
          </a:p>
          <a:p>
            <a:r>
              <a:rPr lang="en-US" dirty="0">
                <a:solidFill>
                  <a:schemeClr val="tx2"/>
                </a:solidFill>
                <a:ea typeface="+mn-lt"/>
                <a:cs typeface="+mn-lt"/>
              </a:rPr>
              <a:t>Physical therapy </a:t>
            </a:r>
            <a:endParaRPr lang="en-US">
              <a:solidFill>
                <a:schemeClr val="tx2"/>
              </a:solidFill>
              <a:ea typeface="Calibri"/>
              <a:cs typeface="Calibri"/>
            </a:endParaRPr>
          </a:p>
          <a:p>
            <a:r>
              <a:rPr lang="en-US" dirty="0">
                <a:solidFill>
                  <a:schemeClr val="tx2"/>
                </a:solidFill>
                <a:ea typeface="+mn-lt"/>
                <a:cs typeface="+mn-lt"/>
              </a:rPr>
              <a:t>Home health care </a:t>
            </a:r>
            <a:endParaRPr lang="en-US" dirty="0">
              <a:solidFill>
                <a:schemeClr val="tx2"/>
              </a:solidFill>
            </a:endParaRPr>
          </a:p>
          <a:p>
            <a:pPr marL="0" indent="0">
              <a:buNone/>
            </a:pPr>
            <a:endParaRPr lang="en-US" sz="1800">
              <a:solidFill>
                <a:schemeClr val="tx2"/>
              </a:solidFill>
              <a:ea typeface="Calibri"/>
              <a:cs typeface="Calibri"/>
            </a:endParaRPr>
          </a:p>
        </p:txBody>
      </p:sp>
      <p:grpSp>
        <p:nvGrpSpPr>
          <p:cNvPr id="25" name="Group 24">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6" name="Freeform: Shape 25">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96277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14" name="Freeform: Shape 13">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DD41D63-78BB-A8B1-AF7E-D0AAA413E677}"/>
              </a:ext>
            </a:extLst>
          </p:cNvPr>
          <p:cNvSpPr>
            <a:spLocks noGrp="1"/>
          </p:cNvSpPr>
          <p:nvPr>
            <p:ph type="title"/>
          </p:nvPr>
        </p:nvSpPr>
        <p:spPr>
          <a:xfrm>
            <a:off x="143314" y="2023236"/>
            <a:ext cx="4321135" cy="3094077"/>
          </a:xfrm>
        </p:spPr>
        <p:txBody>
          <a:bodyPr>
            <a:normAutofit/>
          </a:bodyPr>
          <a:lstStyle/>
          <a:p>
            <a:r>
              <a:rPr lang="en-US" sz="4000" b="1">
                <a:solidFill>
                  <a:schemeClr val="tx2"/>
                </a:solidFill>
                <a:latin typeface="Times New Roman"/>
                <a:cs typeface="Times New Roman"/>
              </a:rPr>
              <a:t>Medicare Parts B: What is Not Covered</a:t>
            </a:r>
          </a:p>
        </p:txBody>
      </p:sp>
      <p:graphicFrame>
        <p:nvGraphicFramePr>
          <p:cNvPr id="5" name="Content Placeholder 2">
            <a:extLst>
              <a:ext uri="{FF2B5EF4-FFF2-40B4-BE49-F238E27FC236}">
                <a16:creationId xmlns:a16="http://schemas.microsoft.com/office/drawing/2014/main" id="{0872E0F6-6561-47B5-7462-3B6D34922E51}"/>
              </a:ext>
            </a:extLst>
          </p:cNvPr>
          <p:cNvGraphicFramePr>
            <a:graphicFrameLocks noGrp="1"/>
          </p:cNvGraphicFramePr>
          <p:nvPr>
            <p:ph idx="1"/>
            <p:extLst>
              <p:ext uri="{D42A27DB-BD31-4B8C-83A1-F6EECF244321}">
                <p14:modId xmlns:p14="http://schemas.microsoft.com/office/powerpoint/2010/main" val="1358392442"/>
              </p:ext>
            </p:extLst>
          </p:nvPr>
        </p:nvGraphicFramePr>
        <p:xfrm>
          <a:off x="5133005" y="955653"/>
          <a:ext cx="6251275" cy="588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562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01BB3-79FD-3C46-B814-B11EF337DEAB}"/>
              </a:ext>
            </a:extLst>
          </p:cNvPr>
          <p:cNvSpPr>
            <a:spLocks noGrp="1"/>
          </p:cNvSpPr>
          <p:nvPr>
            <p:ph type="title"/>
          </p:nvPr>
        </p:nvSpPr>
        <p:spPr>
          <a:xfrm>
            <a:off x="838200" y="557188"/>
            <a:ext cx="4862848" cy="5569291"/>
          </a:xfrm>
        </p:spPr>
        <p:txBody>
          <a:bodyPr>
            <a:normAutofit/>
          </a:bodyPr>
          <a:lstStyle/>
          <a:p>
            <a:r>
              <a:rPr lang="en-US" sz="3600" b="1" dirty="0">
                <a:latin typeface="Times New Roman"/>
                <a:cs typeface="Times New Roman"/>
              </a:rPr>
              <a:t>Medicare Parts C: Eligibility </a:t>
            </a:r>
            <a:endParaRPr lang="en-US" sz="3600" b="1">
              <a:ea typeface="Calibri Light"/>
              <a:cs typeface="Calibri Light"/>
            </a:endParaRPr>
          </a:p>
        </p:txBody>
      </p:sp>
      <p:graphicFrame>
        <p:nvGraphicFramePr>
          <p:cNvPr id="5" name="Content Placeholder 2">
            <a:extLst>
              <a:ext uri="{FF2B5EF4-FFF2-40B4-BE49-F238E27FC236}">
                <a16:creationId xmlns:a16="http://schemas.microsoft.com/office/drawing/2014/main" id="{20A48C9A-941E-BA36-00B6-1BAEC2804BAD}"/>
              </a:ext>
            </a:extLst>
          </p:cNvPr>
          <p:cNvGraphicFramePr>
            <a:graphicFrameLocks noGrp="1"/>
          </p:cNvGraphicFramePr>
          <p:nvPr>
            <p:ph idx="1"/>
            <p:extLst>
              <p:ext uri="{D42A27DB-BD31-4B8C-83A1-F6EECF244321}">
                <p14:modId xmlns:p14="http://schemas.microsoft.com/office/powerpoint/2010/main" val="19596716"/>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76759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Introduction </vt:lpstr>
      <vt:lpstr>Medicare Parts A: Eligibility</vt:lpstr>
      <vt:lpstr>Medicare Parts A: What is Covered </vt:lpstr>
      <vt:lpstr>Medicare Parts A: What is Not Covered  </vt:lpstr>
      <vt:lpstr>Medicare Parts B: Eligibility </vt:lpstr>
      <vt:lpstr>Medicare Parts B: What is Covered</vt:lpstr>
      <vt:lpstr>Medicare Parts B: What is Not Covered</vt:lpstr>
      <vt:lpstr>Medicare Parts C: Eligibility </vt:lpstr>
      <vt:lpstr>Medicare Parts C:  Coverage </vt:lpstr>
      <vt:lpstr>Medicare Parts D: Eligibility and Coverage </vt:lpstr>
      <vt:lpstr>Medicare Supplement Insurance (Medigap)</vt:lpstr>
      <vt:lpstr>Medical Necessity </vt:lpstr>
      <vt:lpstr>Limiting Charges</vt:lpstr>
      <vt:lpstr>Process of Patient Registration </vt:lpstr>
      <vt:lpstr>Process of Patient Registration Cont. </vt:lpstr>
      <vt:lpstr>Medicaid Program</vt:lpstr>
      <vt:lpstr>Medicaid Guidelines </vt:lpstr>
      <vt:lpstr>Medicaid Eligibility </vt:lpstr>
      <vt:lpstr>Medi-Medi</vt:lpstr>
      <vt:lpstr>Medi-Medi Cont.</vt:lpstr>
      <vt:lpstr>Medicaid Verification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290</cp:revision>
  <dcterms:created xsi:type="dcterms:W3CDTF">2013-07-15T20:26:40Z</dcterms:created>
  <dcterms:modified xsi:type="dcterms:W3CDTF">2023-05-08T11:26:30Z</dcterms:modified>
</cp:coreProperties>
</file>