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78" r:id="rId2"/>
    <p:sldId id="256" r:id="rId3"/>
    <p:sldId id="257" r:id="rId4"/>
    <p:sldId id="258" r:id="rId5"/>
    <p:sldId id="259" r:id="rId6"/>
    <p:sldId id="260" r:id="rId7"/>
    <p:sldId id="261" r:id="rId8"/>
    <p:sldId id="262" r:id="rId9"/>
    <p:sldId id="263" r:id="rId10"/>
    <p:sldId id="272" r:id="rId11"/>
    <p:sldId id="264" r:id="rId12"/>
    <p:sldId id="265" r:id="rId13"/>
    <p:sldId id="266" r:id="rId14"/>
    <p:sldId id="267" r:id="rId15"/>
    <p:sldId id="268" r:id="rId16"/>
    <p:sldId id="269" r:id="rId17"/>
    <p:sldId id="270" r:id="rId18"/>
    <p:sldId id="271" r:id="rId19"/>
    <p:sldId id="273" r:id="rId20"/>
    <p:sldId id="274" r:id="rId21"/>
    <p:sldId id="27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AE7ADB-4622-4B08-9EB2-891FF5C97BCF}" v="7" dt="2023-05-13T17:56:16.856"/>
    <p1510:client id="{2258AEAA-73D3-48CD-9B24-22E3DB9CA110}" v="437" dt="2023-05-15T05:05:51.886"/>
    <p1510:client id="{3F2C2DA6-8631-4C5C-B2E6-AF6A7448AC34}" v="147" dt="2023-05-15T12:16:20.790"/>
    <p1510:client id="{58548F99-2A26-4A49-9EC1-00BCF82429F6}" v="16" dt="2023-05-15T09:18:14.456"/>
    <p1510:client id="{D2516AD4-F48F-4D91-B826-16DB493149E7}" v="78" dt="2023-05-15T15:23:37.0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ata6.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5.png"/><Relationship Id="rId7" Type="http://schemas.openxmlformats.org/officeDocument/2006/relationships/image" Target="../media/image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6.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5.png"/><Relationship Id="rId7" Type="http://schemas.openxmlformats.org/officeDocument/2006/relationships/image" Target="../media/image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56B776-50CE-44CB-BC1C-22CE2CDF7DA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ECF2B4C-F138-4B30-8C40-D388C6DAF62F}">
      <dgm:prSet/>
      <dgm:spPr/>
      <dgm:t>
        <a:bodyPr/>
        <a:lstStyle/>
        <a:p>
          <a:r>
            <a:rPr lang="en-US"/>
            <a:t>Eligibility include; </a:t>
          </a:r>
        </a:p>
      </dgm:t>
    </dgm:pt>
    <dgm:pt modelId="{34543010-BE5E-4CE0-B44A-FB5FC5BF88DA}" type="parTrans" cxnId="{0B46F6BF-8326-4812-B29D-153CF6228EAD}">
      <dgm:prSet/>
      <dgm:spPr/>
      <dgm:t>
        <a:bodyPr/>
        <a:lstStyle/>
        <a:p>
          <a:endParaRPr lang="en-US"/>
        </a:p>
      </dgm:t>
    </dgm:pt>
    <dgm:pt modelId="{6D44ECCB-AFB4-4D97-8806-3F912EBA9827}" type="sibTrans" cxnId="{0B46F6BF-8326-4812-B29D-153CF6228EAD}">
      <dgm:prSet/>
      <dgm:spPr/>
      <dgm:t>
        <a:bodyPr/>
        <a:lstStyle/>
        <a:p>
          <a:endParaRPr lang="en-US"/>
        </a:p>
      </dgm:t>
    </dgm:pt>
    <dgm:pt modelId="{AA7D11DB-77F0-4BB7-8C81-9B0208FB4F1D}">
      <dgm:prSet/>
      <dgm:spPr/>
      <dgm:t>
        <a:bodyPr/>
        <a:lstStyle/>
        <a:p>
          <a:r>
            <a:rPr lang="en-US"/>
            <a:t>ADSMs and their families,</a:t>
          </a:r>
        </a:p>
      </dgm:t>
    </dgm:pt>
    <dgm:pt modelId="{8D41E817-4507-43A4-95C4-6BF0C0A3B97B}" type="parTrans" cxnId="{FF76B022-5C56-45FB-98C9-73A1A4911B91}">
      <dgm:prSet/>
      <dgm:spPr/>
      <dgm:t>
        <a:bodyPr/>
        <a:lstStyle/>
        <a:p>
          <a:endParaRPr lang="en-US"/>
        </a:p>
      </dgm:t>
    </dgm:pt>
    <dgm:pt modelId="{0C30305E-08E2-4A28-BDB1-497941BB0226}" type="sibTrans" cxnId="{FF76B022-5C56-45FB-98C9-73A1A4911B91}">
      <dgm:prSet/>
      <dgm:spPr/>
      <dgm:t>
        <a:bodyPr/>
        <a:lstStyle/>
        <a:p>
          <a:endParaRPr lang="en-US"/>
        </a:p>
      </dgm:t>
    </dgm:pt>
    <dgm:pt modelId="{ECBD6E9F-F2C0-451A-9E9B-B8CD00C7B071}">
      <dgm:prSet/>
      <dgm:spPr/>
      <dgm:t>
        <a:bodyPr/>
        <a:lstStyle/>
        <a:p>
          <a:r>
            <a:rPr lang="en-US"/>
            <a:t>Retirees and their families,</a:t>
          </a:r>
        </a:p>
      </dgm:t>
    </dgm:pt>
    <dgm:pt modelId="{9D5E81DE-600F-4FDE-93B9-F4E58F44E6A7}" type="parTrans" cxnId="{2A424613-36A0-4020-8781-A6072BA6D4CF}">
      <dgm:prSet/>
      <dgm:spPr/>
      <dgm:t>
        <a:bodyPr/>
        <a:lstStyle/>
        <a:p>
          <a:endParaRPr lang="en-US"/>
        </a:p>
      </dgm:t>
    </dgm:pt>
    <dgm:pt modelId="{9BF9C98C-A5CD-4184-BB63-B17F7239EEC1}" type="sibTrans" cxnId="{2A424613-36A0-4020-8781-A6072BA6D4CF}">
      <dgm:prSet/>
      <dgm:spPr/>
      <dgm:t>
        <a:bodyPr/>
        <a:lstStyle/>
        <a:p>
          <a:endParaRPr lang="en-US"/>
        </a:p>
      </dgm:t>
    </dgm:pt>
    <dgm:pt modelId="{30A53A21-0D29-446C-8787-EED3F20031F7}">
      <dgm:prSet/>
      <dgm:spPr/>
      <dgm:t>
        <a:bodyPr/>
        <a:lstStyle/>
        <a:p>
          <a:r>
            <a:rPr lang="en-US"/>
            <a:t>Survivors of military members,</a:t>
          </a:r>
        </a:p>
      </dgm:t>
    </dgm:pt>
    <dgm:pt modelId="{544832E3-C2BC-4A1B-AAEB-1AD041702EDA}" type="parTrans" cxnId="{DE05C759-8258-4AF8-A066-7E16757AA8BF}">
      <dgm:prSet/>
      <dgm:spPr/>
      <dgm:t>
        <a:bodyPr/>
        <a:lstStyle/>
        <a:p>
          <a:endParaRPr lang="en-US"/>
        </a:p>
      </dgm:t>
    </dgm:pt>
    <dgm:pt modelId="{7F37795F-8E34-4EF6-88E9-2F8BA3DD798E}" type="sibTrans" cxnId="{DE05C759-8258-4AF8-A066-7E16757AA8BF}">
      <dgm:prSet/>
      <dgm:spPr/>
      <dgm:t>
        <a:bodyPr/>
        <a:lstStyle/>
        <a:p>
          <a:endParaRPr lang="en-US"/>
        </a:p>
      </dgm:t>
    </dgm:pt>
    <dgm:pt modelId="{7CD6D103-EAD0-48D9-8FCF-2A6B6304BB9D}">
      <dgm:prSet/>
      <dgm:spPr/>
      <dgm:t>
        <a:bodyPr/>
        <a:lstStyle/>
        <a:p>
          <a:r>
            <a:rPr lang="en-US"/>
            <a:t>Certain other eligible individuals.</a:t>
          </a:r>
        </a:p>
      </dgm:t>
    </dgm:pt>
    <dgm:pt modelId="{B5F3A93D-962B-4EAB-A8B2-A2EF0A0A7938}" type="parTrans" cxnId="{4D06A420-6F39-4F10-96BB-E0B17DA2ECDD}">
      <dgm:prSet/>
      <dgm:spPr/>
      <dgm:t>
        <a:bodyPr/>
        <a:lstStyle/>
        <a:p>
          <a:endParaRPr lang="en-US"/>
        </a:p>
      </dgm:t>
    </dgm:pt>
    <dgm:pt modelId="{5A0FE59E-BD7B-4704-9C5E-16637C0798EB}" type="sibTrans" cxnId="{4D06A420-6F39-4F10-96BB-E0B17DA2ECDD}">
      <dgm:prSet/>
      <dgm:spPr/>
      <dgm:t>
        <a:bodyPr/>
        <a:lstStyle/>
        <a:p>
          <a:endParaRPr lang="en-US"/>
        </a:p>
      </dgm:t>
    </dgm:pt>
    <dgm:pt modelId="{DC72A4DB-4E4B-4B24-939B-35F9FB1EFA63}">
      <dgm:prSet/>
      <dgm:spPr/>
      <dgm:t>
        <a:bodyPr/>
        <a:lstStyle/>
        <a:p>
          <a:r>
            <a:rPr lang="en-US"/>
            <a:t>Its services are similar to Prime and Select plans.</a:t>
          </a:r>
        </a:p>
      </dgm:t>
    </dgm:pt>
    <dgm:pt modelId="{A440A12C-A658-471C-BEF6-AF6A554FD47A}" type="parTrans" cxnId="{347EAE6B-6ED2-4C36-B49D-92A1A1534087}">
      <dgm:prSet/>
      <dgm:spPr/>
      <dgm:t>
        <a:bodyPr/>
        <a:lstStyle/>
        <a:p>
          <a:endParaRPr lang="en-US"/>
        </a:p>
      </dgm:t>
    </dgm:pt>
    <dgm:pt modelId="{1DDC27CC-2A09-473D-B757-67B20070EE0B}" type="sibTrans" cxnId="{347EAE6B-6ED2-4C36-B49D-92A1A1534087}">
      <dgm:prSet/>
      <dgm:spPr/>
      <dgm:t>
        <a:bodyPr/>
        <a:lstStyle/>
        <a:p>
          <a:endParaRPr lang="en-US"/>
        </a:p>
      </dgm:t>
    </dgm:pt>
    <dgm:pt modelId="{2A2D09BC-C5F8-4FBC-9191-B473B7C69261}">
      <dgm:prSet/>
      <dgm:spPr/>
      <dgm:t>
        <a:bodyPr/>
        <a:lstStyle/>
        <a:p>
          <a:r>
            <a:rPr lang="en-US"/>
            <a:t>No annual copayments or deductibles.</a:t>
          </a:r>
        </a:p>
      </dgm:t>
    </dgm:pt>
    <dgm:pt modelId="{3C280941-45B3-4DE2-B2A0-4257040CA1DE}" type="parTrans" cxnId="{A241B41D-C34F-47C8-9BFD-0C9A14C76539}">
      <dgm:prSet/>
      <dgm:spPr/>
      <dgm:t>
        <a:bodyPr/>
        <a:lstStyle/>
        <a:p>
          <a:endParaRPr lang="en-US"/>
        </a:p>
      </dgm:t>
    </dgm:pt>
    <dgm:pt modelId="{70495AC9-158A-4649-A2DA-1269705D2AC4}" type="sibTrans" cxnId="{A241B41D-C34F-47C8-9BFD-0C9A14C76539}">
      <dgm:prSet/>
      <dgm:spPr/>
      <dgm:t>
        <a:bodyPr/>
        <a:lstStyle/>
        <a:p>
          <a:endParaRPr lang="en-US"/>
        </a:p>
      </dgm:t>
    </dgm:pt>
    <dgm:pt modelId="{AC753850-2DBE-4524-8950-CD1504EE1E88}" type="pres">
      <dgm:prSet presAssocID="{1356B776-50CE-44CB-BC1C-22CE2CDF7DAC}" presName="linear" presStyleCnt="0">
        <dgm:presLayoutVars>
          <dgm:animLvl val="lvl"/>
          <dgm:resizeHandles val="exact"/>
        </dgm:presLayoutVars>
      </dgm:prSet>
      <dgm:spPr/>
    </dgm:pt>
    <dgm:pt modelId="{001847F5-15D1-43B2-93BD-DF6FC307DDAE}" type="pres">
      <dgm:prSet presAssocID="{CECF2B4C-F138-4B30-8C40-D388C6DAF62F}" presName="parentText" presStyleLbl="node1" presStyleIdx="0" presStyleCnt="3">
        <dgm:presLayoutVars>
          <dgm:chMax val="0"/>
          <dgm:bulletEnabled val="1"/>
        </dgm:presLayoutVars>
      </dgm:prSet>
      <dgm:spPr/>
    </dgm:pt>
    <dgm:pt modelId="{46C45492-F1B2-40C0-8B30-9161BCFEBF6B}" type="pres">
      <dgm:prSet presAssocID="{CECF2B4C-F138-4B30-8C40-D388C6DAF62F}" presName="childText" presStyleLbl="revTx" presStyleIdx="0" presStyleCnt="1">
        <dgm:presLayoutVars>
          <dgm:bulletEnabled val="1"/>
        </dgm:presLayoutVars>
      </dgm:prSet>
      <dgm:spPr/>
    </dgm:pt>
    <dgm:pt modelId="{CF3C0794-9D64-44A8-8860-95C416701170}" type="pres">
      <dgm:prSet presAssocID="{DC72A4DB-4E4B-4B24-939B-35F9FB1EFA63}" presName="parentText" presStyleLbl="node1" presStyleIdx="1" presStyleCnt="3">
        <dgm:presLayoutVars>
          <dgm:chMax val="0"/>
          <dgm:bulletEnabled val="1"/>
        </dgm:presLayoutVars>
      </dgm:prSet>
      <dgm:spPr/>
    </dgm:pt>
    <dgm:pt modelId="{B034DF60-E099-4376-9AB5-07A8F21D9EF9}" type="pres">
      <dgm:prSet presAssocID="{1DDC27CC-2A09-473D-B757-67B20070EE0B}" presName="spacer" presStyleCnt="0"/>
      <dgm:spPr/>
    </dgm:pt>
    <dgm:pt modelId="{DEBBF7DB-58EA-40E5-A319-AF762B307260}" type="pres">
      <dgm:prSet presAssocID="{2A2D09BC-C5F8-4FBC-9191-B473B7C69261}" presName="parentText" presStyleLbl="node1" presStyleIdx="2" presStyleCnt="3">
        <dgm:presLayoutVars>
          <dgm:chMax val="0"/>
          <dgm:bulletEnabled val="1"/>
        </dgm:presLayoutVars>
      </dgm:prSet>
      <dgm:spPr/>
    </dgm:pt>
  </dgm:ptLst>
  <dgm:cxnLst>
    <dgm:cxn modelId="{2A424613-36A0-4020-8781-A6072BA6D4CF}" srcId="{CECF2B4C-F138-4B30-8C40-D388C6DAF62F}" destId="{ECBD6E9F-F2C0-451A-9E9B-B8CD00C7B071}" srcOrd="1" destOrd="0" parTransId="{9D5E81DE-600F-4FDE-93B9-F4E58F44E6A7}" sibTransId="{9BF9C98C-A5CD-4184-BB63-B17F7239EEC1}"/>
    <dgm:cxn modelId="{06BDC51A-603C-4061-837A-750E9AE51DE8}" type="presOf" srcId="{CECF2B4C-F138-4B30-8C40-D388C6DAF62F}" destId="{001847F5-15D1-43B2-93BD-DF6FC307DDAE}" srcOrd="0" destOrd="0" presId="urn:microsoft.com/office/officeart/2005/8/layout/vList2"/>
    <dgm:cxn modelId="{A241B41D-C34F-47C8-9BFD-0C9A14C76539}" srcId="{1356B776-50CE-44CB-BC1C-22CE2CDF7DAC}" destId="{2A2D09BC-C5F8-4FBC-9191-B473B7C69261}" srcOrd="2" destOrd="0" parTransId="{3C280941-45B3-4DE2-B2A0-4257040CA1DE}" sibTransId="{70495AC9-158A-4649-A2DA-1269705D2AC4}"/>
    <dgm:cxn modelId="{4D06A420-6F39-4F10-96BB-E0B17DA2ECDD}" srcId="{CECF2B4C-F138-4B30-8C40-D388C6DAF62F}" destId="{7CD6D103-EAD0-48D9-8FCF-2A6B6304BB9D}" srcOrd="3" destOrd="0" parTransId="{B5F3A93D-962B-4EAB-A8B2-A2EF0A0A7938}" sibTransId="{5A0FE59E-BD7B-4704-9C5E-16637C0798EB}"/>
    <dgm:cxn modelId="{FF76B022-5C56-45FB-98C9-73A1A4911B91}" srcId="{CECF2B4C-F138-4B30-8C40-D388C6DAF62F}" destId="{AA7D11DB-77F0-4BB7-8C81-9B0208FB4F1D}" srcOrd="0" destOrd="0" parTransId="{8D41E817-4507-43A4-95C4-6BF0C0A3B97B}" sibTransId="{0C30305E-08E2-4A28-BDB1-497941BB0226}"/>
    <dgm:cxn modelId="{1A6F992A-F159-4876-A81B-C91A4648F462}" type="presOf" srcId="{ECBD6E9F-F2C0-451A-9E9B-B8CD00C7B071}" destId="{46C45492-F1B2-40C0-8B30-9161BCFEBF6B}" srcOrd="0" destOrd="1" presId="urn:microsoft.com/office/officeart/2005/8/layout/vList2"/>
    <dgm:cxn modelId="{08E7D12B-9D35-4874-ACC8-8773F2BFC60F}" type="presOf" srcId="{30A53A21-0D29-446C-8787-EED3F20031F7}" destId="{46C45492-F1B2-40C0-8B30-9161BCFEBF6B}" srcOrd="0" destOrd="2" presId="urn:microsoft.com/office/officeart/2005/8/layout/vList2"/>
    <dgm:cxn modelId="{A780FE3F-3396-4523-8263-641E2DC74764}" type="presOf" srcId="{DC72A4DB-4E4B-4B24-939B-35F9FB1EFA63}" destId="{CF3C0794-9D64-44A8-8860-95C416701170}" srcOrd="0" destOrd="0" presId="urn:microsoft.com/office/officeart/2005/8/layout/vList2"/>
    <dgm:cxn modelId="{89356745-35DF-4D00-B0F4-3AAE1032B68D}" type="presOf" srcId="{7CD6D103-EAD0-48D9-8FCF-2A6B6304BB9D}" destId="{46C45492-F1B2-40C0-8B30-9161BCFEBF6B}" srcOrd="0" destOrd="3" presId="urn:microsoft.com/office/officeart/2005/8/layout/vList2"/>
    <dgm:cxn modelId="{347EAE6B-6ED2-4C36-B49D-92A1A1534087}" srcId="{1356B776-50CE-44CB-BC1C-22CE2CDF7DAC}" destId="{DC72A4DB-4E4B-4B24-939B-35F9FB1EFA63}" srcOrd="1" destOrd="0" parTransId="{A440A12C-A658-471C-BEF6-AF6A554FD47A}" sibTransId="{1DDC27CC-2A09-473D-B757-67B20070EE0B}"/>
    <dgm:cxn modelId="{DE05C759-8258-4AF8-A066-7E16757AA8BF}" srcId="{CECF2B4C-F138-4B30-8C40-D388C6DAF62F}" destId="{30A53A21-0D29-446C-8787-EED3F20031F7}" srcOrd="2" destOrd="0" parTransId="{544832E3-C2BC-4A1B-AAEB-1AD041702EDA}" sibTransId="{7F37795F-8E34-4EF6-88E9-2F8BA3DD798E}"/>
    <dgm:cxn modelId="{E1DDAC7C-D169-4309-A8D7-6D8D7BB055D8}" type="presOf" srcId="{1356B776-50CE-44CB-BC1C-22CE2CDF7DAC}" destId="{AC753850-2DBE-4524-8950-CD1504EE1E88}" srcOrd="0" destOrd="0" presId="urn:microsoft.com/office/officeart/2005/8/layout/vList2"/>
    <dgm:cxn modelId="{65E329AB-5E18-4038-893B-08B404F81B4B}" type="presOf" srcId="{AA7D11DB-77F0-4BB7-8C81-9B0208FB4F1D}" destId="{46C45492-F1B2-40C0-8B30-9161BCFEBF6B}" srcOrd="0" destOrd="0" presId="urn:microsoft.com/office/officeart/2005/8/layout/vList2"/>
    <dgm:cxn modelId="{0B46F6BF-8326-4812-B29D-153CF6228EAD}" srcId="{1356B776-50CE-44CB-BC1C-22CE2CDF7DAC}" destId="{CECF2B4C-F138-4B30-8C40-D388C6DAF62F}" srcOrd="0" destOrd="0" parTransId="{34543010-BE5E-4CE0-B44A-FB5FC5BF88DA}" sibTransId="{6D44ECCB-AFB4-4D97-8806-3F912EBA9827}"/>
    <dgm:cxn modelId="{3E7E1DFD-9D7C-4EDC-9485-8A800A10F37B}" type="presOf" srcId="{2A2D09BC-C5F8-4FBC-9191-B473B7C69261}" destId="{DEBBF7DB-58EA-40E5-A319-AF762B307260}" srcOrd="0" destOrd="0" presId="urn:microsoft.com/office/officeart/2005/8/layout/vList2"/>
    <dgm:cxn modelId="{B53DB6D4-EB12-4A86-94C1-F116ACFCC325}" type="presParOf" srcId="{AC753850-2DBE-4524-8950-CD1504EE1E88}" destId="{001847F5-15D1-43B2-93BD-DF6FC307DDAE}" srcOrd="0" destOrd="0" presId="urn:microsoft.com/office/officeart/2005/8/layout/vList2"/>
    <dgm:cxn modelId="{2148C8CA-C783-4A94-9A4B-65FE5BB8F462}" type="presParOf" srcId="{AC753850-2DBE-4524-8950-CD1504EE1E88}" destId="{46C45492-F1B2-40C0-8B30-9161BCFEBF6B}" srcOrd="1" destOrd="0" presId="urn:microsoft.com/office/officeart/2005/8/layout/vList2"/>
    <dgm:cxn modelId="{0F3483A3-69BF-4B41-ABD5-362ABC9B3CEF}" type="presParOf" srcId="{AC753850-2DBE-4524-8950-CD1504EE1E88}" destId="{CF3C0794-9D64-44A8-8860-95C416701170}" srcOrd="2" destOrd="0" presId="urn:microsoft.com/office/officeart/2005/8/layout/vList2"/>
    <dgm:cxn modelId="{09EEFA3A-01F0-4540-A9EA-EA78100E4942}" type="presParOf" srcId="{AC753850-2DBE-4524-8950-CD1504EE1E88}" destId="{B034DF60-E099-4376-9AB5-07A8F21D9EF9}" srcOrd="3" destOrd="0" presId="urn:microsoft.com/office/officeart/2005/8/layout/vList2"/>
    <dgm:cxn modelId="{82571179-E4CA-4670-92C2-8AEFD51A5FD6}" type="presParOf" srcId="{AC753850-2DBE-4524-8950-CD1504EE1E88}" destId="{DEBBF7DB-58EA-40E5-A319-AF762B30726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1B622B-3707-4D21-A2C3-5954025D4EAB}" type="doc">
      <dgm:prSet loTypeId="urn:microsoft.com/office/officeart/2005/8/layout/hChevron3" loCatId="process" qsTypeId="urn:microsoft.com/office/officeart/2005/8/quickstyle/simple1" qsCatId="simple" csTypeId="urn:microsoft.com/office/officeart/2005/8/colors/colorful1" csCatId="colorful"/>
      <dgm:spPr/>
      <dgm:t>
        <a:bodyPr/>
        <a:lstStyle/>
        <a:p>
          <a:endParaRPr lang="en-US"/>
        </a:p>
      </dgm:t>
    </dgm:pt>
    <dgm:pt modelId="{0E73B499-306D-40CA-9FA3-C15AE4751040}">
      <dgm:prSet/>
      <dgm:spPr/>
      <dgm:t>
        <a:bodyPr/>
        <a:lstStyle/>
        <a:p>
          <a:r>
            <a:rPr lang="en-US"/>
            <a:t>CHAMPVA is provided to certain survivors and dependents of veterans.</a:t>
          </a:r>
        </a:p>
      </dgm:t>
    </dgm:pt>
    <dgm:pt modelId="{640F26E4-3EF8-44F0-8D54-A62F23789D32}" type="parTrans" cxnId="{91AD6924-A102-4462-B0C7-AD2043D8771E}">
      <dgm:prSet/>
      <dgm:spPr/>
      <dgm:t>
        <a:bodyPr/>
        <a:lstStyle/>
        <a:p>
          <a:endParaRPr lang="en-US"/>
        </a:p>
      </dgm:t>
    </dgm:pt>
    <dgm:pt modelId="{C92CF79D-EA31-4085-8D15-2F7CE818B773}" type="sibTrans" cxnId="{91AD6924-A102-4462-B0C7-AD2043D8771E}">
      <dgm:prSet/>
      <dgm:spPr/>
      <dgm:t>
        <a:bodyPr/>
        <a:lstStyle/>
        <a:p>
          <a:endParaRPr lang="en-US"/>
        </a:p>
      </dgm:t>
    </dgm:pt>
    <dgm:pt modelId="{2A70D9F3-3202-473B-BE18-07341B7B80C8}">
      <dgm:prSet/>
      <dgm:spPr/>
      <dgm:t>
        <a:bodyPr/>
        <a:lstStyle/>
        <a:p>
          <a:r>
            <a:rPr lang="en-US"/>
            <a:t>Eligible individuals include; </a:t>
          </a:r>
        </a:p>
      </dgm:t>
    </dgm:pt>
    <dgm:pt modelId="{8A5A0A1D-8382-4DDB-8C42-B294B13B9761}" type="parTrans" cxnId="{98785D74-D818-4439-9B8D-04197731FF86}">
      <dgm:prSet/>
      <dgm:spPr/>
      <dgm:t>
        <a:bodyPr/>
        <a:lstStyle/>
        <a:p>
          <a:endParaRPr lang="en-US"/>
        </a:p>
      </dgm:t>
    </dgm:pt>
    <dgm:pt modelId="{B44FDF86-9636-417E-AD16-F31083E7A6E4}" type="sibTrans" cxnId="{98785D74-D818-4439-9B8D-04197731FF86}">
      <dgm:prSet/>
      <dgm:spPr/>
      <dgm:t>
        <a:bodyPr/>
        <a:lstStyle/>
        <a:p>
          <a:endParaRPr lang="en-US"/>
        </a:p>
      </dgm:t>
    </dgm:pt>
    <dgm:pt modelId="{DAC35DEF-C3B4-4967-9D46-493D814E1FC3}">
      <dgm:prSet/>
      <dgm:spPr/>
      <dgm:t>
        <a:bodyPr/>
        <a:lstStyle/>
        <a:p>
          <a:r>
            <a:rPr lang="en-US"/>
            <a:t>Children and spouses of veterans of totally disabled veterans.  </a:t>
          </a:r>
        </a:p>
      </dgm:t>
    </dgm:pt>
    <dgm:pt modelId="{37DCC0DA-992D-4978-80DB-6DE2AD8D1BDC}" type="parTrans" cxnId="{7288511C-6D65-4392-83C0-C03BBB473481}">
      <dgm:prSet/>
      <dgm:spPr/>
      <dgm:t>
        <a:bodyPr/>
        <a:lstStyle/>
        <a:p>
          <a:endParaRPr lang="en-US"/>
        </a:p>
      </dgm:t>
    </dgm:pt>
    <dgm:pt modelId="{FB6FA7B3-E421-450E-A891-EA498C2EC389}" type="sibTrans" cxnId="{7288511C-6D65-4392-83C0-C03BBB473481}">
      <dgm:prSet/>
      <dgm:spPr/>
      <dgm:t>
        <a:bodyPr/>
        <a:lstStyle/>
        <a:p>
          <a:endParaRPr lang="en-US"/>
        </a:p>
      </dgm:t>
    </dgm:pt>
    <dgm:pt modelId="{65AA2AAA-A5D5-4D89-A986-3E4648CED33C}">
      <dgm:prSet/>
      <dgm:spPr/>
      <dgm:t>
        <a:bodyPr/>
        <a:lstStyle/>
        <a:p>
          <a:r>
            <a:rPr lang="en-US"/>
            <a:t>Children and spouses of service people who died on duty. </a:t>
          </a:r>
        </a:p>
      </dgm:t>
    </dgm:pt>
    <dgm:pt modelId="{DF0D2B9A-2548-4A56-809E-72E636924345}" type="parTrans" cxnId="{C6FEDF65-E9CB-4266-9410-24206D233422}">
      <dgm:prSet/>
      <dgm:spPr/>
      <dgm:t>
        <a:bodyPr/>
        <a:lstStyle/>
        <a:p>
          <a:endParaRPr lang="en-US"/>
        </a:p>
      </dgm:t>
    </dgm:pt>
    <dgm:pt modelId="{22ED376B-D702-4913-9A23-EB91A31815F9}" type="sibTrans" cxnId="{C6FEDF65-E9CB-4266-9410-24206D233422}">
      <dgm:prSet/>
      <dgm:spPr/>
      <dgm:t>
        <a:bodyPr/>
        <a:lstStyle/>
        <a:p>
          <a:endParaRPr lang="en-US"/>
        </a:p>
      </dgm:t>
    </dgm:pt>
    <dgm:pt modelId="{9B8FE6BD-AF7F-4837-B77D-0C9A885DAD8A}">
      <dgm:prSet/>
      <dgm:spPr/>
      <dgm:t>
        <a:bodyPr/>
        <a:lstStyle/>
        <a:p>
          <a:r>
            <a:rPr lang="en-US"/>
            <a:t>Children and spouses of veterans rated as totally or permanently disabled at time death.</a:t>
          </a:r>
        </a:p>
      </dgm:t>
    </dgm:pt>
    <dgm:pt modelId="{07AECE59-6F27-4613-95ED-1BC29AB52350}" type="parTrans" cxnId="{B6ADE0B0-C327-4A07-B1DB-B0FEC1631477}">
      <dgm:prSet/>
      <dgm:spPr/>
      <dgm:t>
        <a:bodyPr/>
        <a:lstStyle/>
        <a:p>
          <a:endParaRPr lang="en-US"/>
        </a:p>
      </dgm:t>
    </dgm:pt>
    <dgm:pt modelId="{D4ACF47F-388A-4361-ABEF-79A9D8EAD730}" type="sibTrans" cxnId="{B6ADE0B0-C327-4A07-B1DB-B0FEC1631477}">
      <dgm:prSet/>
      <dgm:spPr/>
      <dgm:t>
        <a:bodyPr/>
        <a:lstStyle/>
        <a:p>
          <a:endParaRPr lang="en-US"/>
        </a:p>
      </dgm:t>
    </dgm:pt>
    <dgm:pt modelId="{48DA8358-C27C-420D-80CC-4B8952214005}">
      <dgm:prSet/>
      <dgm:spPr/>
      <dgm:t>
        <a:bodyPr/>
        <a:lstStyle/>
        <a:p>
          <a:r>
            <a:rPr lang="en-US"/>
            <a:t>Children and spouses of veterans who died from a disability. </a:t>
          </a:r>
        </a:p>
      </dgm:t>
    </dgm:pt>
    <dgm:pt modelId="{4851D9EC-4944-4298-82B2-4955EB07EFA3}" type="parTrans" cxnId="{697E02D6-CD07-4B0D-A20B-2A3EC60166A3}">
      <dgm:prSet/>
      <dgm:spPr/>
      <dgm:t>
        <a:bodyPr/>
        <a:lstStyle/>
        <a:p>
          <a:endParaRPr lang="en-US"/>
        </a:p>
      </dgm:t>
    </dgm:pt>
    <dgm:pt modelId="{6E541754-1506-40DD-BDF7-3E223FDBAF4C}" type="sibTrans" cxnId="{697E02D6-CD07-4B0D-A20B-2A3EC60166A3}">
      <dgm:prSet/>
      <dgm:spPr/>
      <dgm:t>
        <a:bodyPr/>
        <a:lstStyle/>
        <a:p>
          <a:endParaRPr lang="en-US"/>
        </a:p>
      </dgm:t>
    </dgm:pt>
    <dgm:pt modelId="{7D0BCBBD-22F4-440C-83DC-D2E1D829A5D0}" type="pres">
      <dgm:prSet presAssocID="{E71B622B-3707-4D21-A2C3-5954025D4EAB}" presName="Name0" presStyleCnt="0">
        <dgm:presLayoutVars>
          <dgm:dir/>
          <dgm:resizeHandles val="exact"/>
        </dgm:presLayoutVars>
      </dgm:prSet>
      <dgm:spPr/>
    </dgm:pt>
    <dgm:pt modelId="{4218D0F7-11CD-407B-A7F0-3C77BAC9E6DF}" type="pres">
      <dgm:prSet presAssocID="{0E73B499-306D-40CA-9FA3-C15AE4751040}" presName="parAndChTx" presStyleLbl="node1" presStyleIdx="0" presStyleCnt="2">
        <dgm:presLayoutVars>
          <dgm:bulletEnabled val="1"/>
        </dgm:presLayoutVars>
      </dgm:prSet>
      <dgm:spPr/>
    </dgm:pt>
    <dgm:pt modelId="{5476383A-9847-4E1C-96D3-F449B8E13CC9}" type="pres">
      <dgm:prSet presAssocID="{C92CF79D-EA31-4085-8D15-2F7CE818B773}" presName="parAndChSpace" presStyleCnt="0"/>
      <dgm:spPr/>
    </dgm:pt>
    <dgm:pt modelId="{3775DF36-C17D-4C88-9680-94CA0DFE76BB}" type="pres">
      <dgm:prSet presAssocID="{2A70D9F3-3202-473B-BE18-07341B7B80C8}" presName="parAndChTx" presStyleLbl="node1" presStyleIdx="1" presStyleCnt="2">
        <dgm:presLayoutVars>
          <dgm:bulletEnabled val="1"/>
        </dgm:presLayoutVars>
      </dgm:prSet>
      <dgm:spPr/>
    </dgm:pt>
  </dgm:ptLst>
  <dgm:cxnLst>
    <dgm:cxn modelId="{7F191F14-8E8A-4DFE-889E-748F33F1CCA0}" type="presOf" srcId="{9B8FE6BD-AF7F-4837-B77D-0C9A885DAD8A}" destId="{3775DF36-C17D-4C88-9680-94CA0DFE76BB}" srcOrd="0" destOrd="3" presId="urn:microsoft.com/office/officeart/2005/8/layout/hChevron3"/>
    <dgm:cxn modelId="{702C7614-A312-47DF-9EE5-71288AE71F4C}" type="presOf" srcId="{E71B622B-3707-4D21-A2C3-5954025D4EAB}" destId="{7D0BCBBD-22F4-440C-83DC-D2E1D829A5D0}" srcOrd="0" destOrd="0" presId="urn:microsoft.com/office/officeart/2005/8/layout/hChevron3"/>
    <dgm:cxn modelId="{7288511C-6D65-4392-83C0-C03BBB473481}" srcId="{2A70D9F3-3202-473B-BE18-07341B7B80C8}" destId="{DAC35DEF-C3B4-4967-9D46-493D814E1FC3}" srcOrd="0" destOrd="0" parTransId="{37DCC0DA-992D-4978-80DB-6DE2AD8D1BDC}" sibTransId="{FB6FA7B3-E421-450E-A891-EA498C2EC389}"/>
    <dgm:cxn modelId="{91AD6924-A102-4462-B0C7-AD2043D8771E}" srcId="{E71B622B-3707-4D21-A2C3-5954025D4EAB}" destId="{0E73B499-306D-40CA-9FA3-C15AE4751040}" srcOrd="0" destOrd="0" parTransId="{640F26E4-3EF8-44F0-8D54-A62F23789D32}" sibTransId="{C92CF79D-EA31-4085-8D15-2F7CE818B773}"/>
    <dgm:cxn modelId="{6BF7A525-B332-4140-8C67-791CCAC902CB}" type="presOf" srcId="{DAC35DEF-C3B4-4967-9D46-493D814E1FC3}" destId="{3775DF36-C17D-4C88-9680-94CA0DFE76BB}" srcOrd="0" destOrd="1" presId="urn:microsoft.com/office/officeart/2005/8/layout/hChevron3"/>
    <dgm:cxn modelId="{C6FEDF65-E9CB-4266-9410-24206D233422}" srcId="{2A70D9F3-3202-473B-BE18-07341B7B80C8}" destId="{65AA2AAA-A5D5-4D89-A986-3E4648CED33C}" srcOrd="1" destOrd="0" parTransId="{DF0D2B9A-2548-4A56-809E-72E636924345}" sibTransId="{22ED376B-D702-4913-9A23-EB91A31815F9}"/>
    <dgm:cxn modelId="{98785D74-D818-4439-9B8D-04197731FF86}" srcId="{E71B622B-3707-4D21-A2C3-5954025D4EAB}" destId="{2A70D9F3-3202-473B-BE18-07341B7B80C8}" srcOrd="1" destOrd="0" parTransId="{8A5A0A1D-8382-4DDB-8C42-B294B13B9761}" sibTransId="{B44FDF86-9636-417E-AD16-F31083E7A6E4}"/>
    <dgm:cxn modelId="{94970880-B57A-457D-8B99-5825B73B68BD}" type="presOf" srcId="{2A70D9F3-3202-473B-BE18-07341B7B80C8}" destId="{3775DF36-C17D-4C88-9680-94CA0DFE76BB}" srcOrd="0" destOrd="0" presId="urn:microsoft.com/office/officeart/2005/8/layout/hChevron3"/>
    <dgm:cxn modelId="{A582F994-72EC-41F5-9781-FE027EC997C3}" type="presOf" srcId="{65AA2AAA-A5D5-4D89-A986-3E4648CED33C}" destId="{3775DF36-C17D-4C88-9680-94CA0DFE76BB}" srcOrd="0" destOrd="2" presId="urn:microsoft.com/office/officeart/2005/8/layout/hChevron3"/>
    <dgm:cxn modelId="{B6ADE0B0-C327-4A07-B1DB-B0FEC1631477}" srcId="{2A70D9F3-3202-473B-BE18-07341B7B80C8}" destId="{9B8FE6BD-AF7F-4837-B77D-0C9A885DAD8A}" srcOrd="2" destOrd="0" parTransId="{07AECE59-6F27-4613-95ED-1BC29AB52350}" sibTransId="{D4ACF47F-388A-4361-ABEF-79A9D8EAD730}"/>
    <dgm:cxn modelId="{8813FDB7-593F-485C-8BA8-A640E6135E88}" type="presOf" srcId="{48DA8358-C27C-420D-80CC-4B8952214005}" destId="{3775DF36-C17D-4C88-9680-94CA0DFE76BB}" srcOrd="0" destOrd="4" presId="urn:microsoft.com/office/officeart/2005/8/layout/hChevron3"/>
    <dgm:cxn modelId="{F7F674D2-8890-43B2-A109-B4D73BCDF6FF}" type="presOf" srcId="{0E73B499-306D-40CA-9FA3-C15AE4751040}" destId="{4218D0F7-11CD-407B-A7F0-3C77BAC9E6DF}" srcOrd="0" destOrd="0" presId="urn:microsoft.com/office/officeart/2005/8/layout/hChevron3"/>
    <dgm:cxn modelId="{697E02D6-CD07-4B0D-A20B-2A3EC60166A3}" srcId="{2A70D9F3-3202-473B-BE18-07341B7B80C8}" destId="{48DA8358-C27C-420D-80CC-4B8952214005}" srcOrd="3" destOrd="0" parTransId="{4851D9EC-4944-4298-82B2-4955EB07EFA3}" sibTransId="{6E541754-1506-40DD-BDF7-3E223FDBAF4C}"/>
    <dgm:cxn modelId="{3E47C97D-1DE6-4EC1-8504-F112568D945B}" type="presParOf" srcId="{7D0BCBBD-22F4-440C-83DC-D2E1D829A5D0}" destId="{4218D0F7-11CD-407B-A7F0-3C77BAC9E6DF}" srcOrd="0" destOrd="0" presId="urn:microsoft.com/office/officeart/2005/8/layout/hChevron3"/>
    <dgm:cxn modelId="{3EDFDEE3-F36B-4C84-B4CC-08F2A4F1B60F}" type="presParOf" srcId="{7D0BCBBD-22F4-440C-83DC-D2E1D829A5D0}" destId="{5476383A-9847-4E1C-96D3-F449B8E13CC9}" srcOrd="1" destOrd="0" presId="urn:microsoft.com/office/officeart/2005/8/layout/hChevron3"/>
    <dgm:cxn modelId="{0A37E878-225A-4876-9C53-D4054807E1AC}" type="presParOf" srcId="{7D0BCBBD-22F4-440C-83DC-D2E1D829A5D0}" destId="{3775DF36-C17D-4C88-9680-94CA0DFE76BB}" srcOrd="2"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32F5B5-44F8-443F-9691-CCC19F733CCD}"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05E92700-78B0-48FF-A599-CDEF0E66F266}">
      <dgm:prSet/>
      <dgm:spPr/>
      <dgm:t>
        <a:bodyPr/>
        <a:lstStyle/>
        <a:p>
          <a:pPr>
            <a:lnSpc>
              <a:spcPct val="100000"/>
            </a:lnSpc>
          </a:pPr>
          <a:r>
            <a:rPr lang="en-US"/>
            <a:t>It covers medically necessary supplies and services.</a:t>
          </a:r>
        </a:p>
      </dgm:t>
    </dgm:pt>
    <dgm:pt modelId="{46A29EA1-59BE-44B4-B9EA-BA76A25547A2}" type="parTrans" cxnId="{8ADA0908-CC93-4D1B-93F0-9645FDDB2DE0}">
      <dgm:prSet/>
      <dgm:spPr/>
      <dgm:t>
        <a:bodyPr/>
        <a:lstStyle/>
        <a:p>
          <a:endParaRPr lang="en-US"/>
        </a:p>
      </dgm:t>
    </dgm:pt>
    <dgm:pt modelId="{33E3068B-A74E-4C99-A032-82EB19737C1B}" type="sibTrans" cxnId="{8ADA0908-CC93-4D1B-93F0-9645FDDB2DE0}">
      <dgm:prSet/>
      <dgm:spPr/>
      <dgm:t>
        <a:bodyPr/>
        <a:lstStyle/>
        <a:p>
          <a:endParaRPr lang="en-US"/>
        </a:p>
      </dgm:t>
    </dgm:pt>
    <dgm:pt modelId="{92D2212B-FBAA-474C-BD1C-ED08A4F45CCB}">
      <dgm:prSet/>
      <dgm:spPr/>
      <dgm:t>
        <a:bodyPr/>
        <a:lstStyle/>
        <a:p>
          <a:pPr>
            <a:lnSpc>
              <a:spcPct val="100000"/>
            </a:lnSpc>
          </a:pPr>
          <a:r>
            <a:rPr lang="en-US"/>
            <a:t>No network restrictions.</a:t>
          </a:r>
        </a:p>
      </dgm:t>
    </dgm:pt>
    <dgm:pt modelId="{E7CEBE2E-90EC-42A7-8CDA-DECCA50B283F}" type="parTrans" cxnId="{7022F149-0E76-4425-94F8-851DA1BEEDAB}">
      <dgm:prSet/>
      <dgm:spPr/>
      <dgm:t>
        <a:bodyPr/>
        <a:lstStyle/>
        <a:p>
          <a:endParaRPr lang="en-US"/>
        </a:p>
      </dgm:t>
    </dgm:pt>
    <dgm:pt modelId="{511B0D2E-C7C9-457A-B5EC-8F9D0DEDAC2C}" type="sibTrans" cxnId="{7022F149-0E76-4425-94F8-851DA1BEEDAB}">
      <dgm:prSet/>
      <dgm:spPr/>
      <dgm:t>
        <a:bodyPr/>
        <a:lstStyle/>
        <a:p>
          <a:endParaRPr lang="en-US"/>
        </a:p>
      </dgm:t>
    </dgm:pt>
    <dgm:pt modelId="{7200CA34-CD95-4CA4-A0BA-1F533B1FF0C1}">
      <dgm:prSet/>
      <dgm:spPr/>
      <dgm:t>
        <a:bodyPr/>
        <a:lstStyle/>
        <a:p>
          <a:pPr>
            <a:lnSpc>
              <a:spcPct val="100000"/>
            </a:lnSpc>
          </a:pPr>
          <a:r>
            <a:rPr lang="en-US"/>
            <a:t>No enrolment fees or monthly premiums. </a:t>
          </a:r>
        </a:p>
      </dgm:t>
    </dgm:pt>
    <dgm:pt modelId="{A49726FF-E020-4F33-9526-B06764564590}" type="parTrans" cxnId="{2AA5EB95-BEA1-442F-BF20-9C526A3C7B92}">
      <dgm:prSet/>
      <dgm:spPr/>
      <dgm:t>
        <a:bodyPr/>
        <a:lstStyle/>
        <a:p>
          <a:endParaRPr lang="en-US"/>
        </a:p>
      </dgm:t>
    </dgm:pt>
    <dgm:pt modelId="{6AAEE894-8539-41CF-9F9C-83A47B99C5B5}" type="sibTrans" cxnId="{2AA5EB95-BEA1-442F-BF20-9C526A3C7B92}">
      <dgm:prSet/>
      <dgm:spPr/>
      <dgm:t>
        <a:bodyPr/>
        <a:lstStyle/>
        <a:p>
          <a:endParaRPr lang="en-US"/>
        </a:p>
      </dgm:t>
    </dgm:pt>
    <dgm:pt modelId="{87217458-5130-4711-8C41-33DC227C8D16}" type="pres">
      <dgm:prSet presAssocID="{5632F5B5-44F8-443F-9691-CCC19F733CCD}" presName="root" presStyleCnt="0">
        <dgm:presLayoutVars>
          <dgm:dir/>
          <dgm:resizeHandles val="exact"/>
        </dgm:presLayoutVars>
      </dgm:prSet>
      <dgm:spPr/>
    </dgm:pt>
    <dgm:pt modelId="{3FF02C86-6A63-434E-B1FF-D3E1BC2B0EE7}" type="pres">
      <dgm:prSet presAssocID="{05E92700-78B0-48FF-A599-CDEF0E66F266}" presName="compNode" presStyleCnt="0"/>
      <dgm:spPr/>
    </dgm:pt>
    <dgm:pt modelId="{D05BB8C4-9E11-4B09-BC8C-BFE699B5CAD9}" type="pres">
      <dgm:prSet presAssocID="{05E92700-78B0-48FF-A599-CDEF0E66F26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tethoscope"/>
        </a:ext>
      </dgm:extLst>
    </dgm:pt>
    <dgm:pt modelId="{5E39063E-760D-4164-978C-157DFFBDAAE7}" type="pres">
      <dgm:prSet presAssocID="{05E92700-78B0-48FF-A599-CDEF0E66F266}" presName="spaceRect" presStyleCnt="0"/>
      <dgm:spPr/>
    </dgm:pt>
    <dgm:pt modelId="{7746B10C-1B00-4717-8AC6-CED37FC55BAB}" type="pres">
      <dgm:prSet presAssocID="{05E92700-78B0-48FF-A599-CDEF0E66F266}" presName="textRect" presStyleLbl="revTx" presStyleIdx="0" presStyleCnt="3">
        <dgm:presLayoutVars>
          <dgm:chMax val="1"/>
          <dgm:chPref val="1"/>
        </dgm:presLayoutVars>
      </dgm:prSet>
      <dgm:spPr/>
    </dgm:pt>
    <dgm:pt modelId="{A0113BEC-7899-4B0C-9070-3412CD57B44F}" type="pres">
      <dgm:prSet presAssocID="{33E3068B-A74E-4C99-A032-82EB19737C1B}" presName="sibTrans" presStyleCnt="0"/>
      <dgm:spPr/>
    </dgm:pt>
    <dgm:pt modelId="{85E02A97-F583-4BC2-B74A-B5245CC9EEED}" type="pres">
      <dgm:prSet presAssocID="{92D2212B-FBAA-474C-BD1C-ED08A4F45CCB}" presName="compNode" presStyleCnt="0"/>
      <dgm:spPr/>
    </dgm:pt>
    <dgm:pt modelId="{B6424F3A-7D24-4B62-964C-E299660CA975}" type="pres">
      <dgm:prSet presAssocID="{92D2212B-FBAA-474C-BD1C-ED08A4F45CC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No sign"/>
        </a:ext>
      </dgm:extLst>
    </dgm:pt>
    <dgm:pt modelId="{D3C7667E-4731-48A0-8873-496B8E2D57F9}" type="pres">
      <dgm:prSet presAssocID="{92D2212B-FBAA-474C-BD1C-ED08A4F45CCB}" presName="spaceRect" presStyleCnt="0"/>
      <dgm:spPr/>
    </dgm:pt>
    <dgm:pt modelId="{DA05D7C0-D839-432C-8DF3-26E73AA13398}" type="pres">
      <dgm:prSet presAssocID="{92D2212B-FBAA-474C-BD1C-ED08A4F45CCB}" presName="textRect" presStyleLbl="revTx" presStyleIdx="1" presStyleCnt="3">
        <dgm:presLayoutVars>
          <dgm:chMax val="1"/>
          <dgm:chPref val="1"/>
        </dgm:presLayoutVars>
      </dgm:prSet>
      <dgm:spPr/>
    </dgm:pt>
    <dgm:pt modelId="{42092BE1-DAD4-4EFF-9DBF-BBD4A9741B11}" type="pres">
      <dgm:prSet presAssocID="{511B0D2E-C7C9-457A-B5EC-8F9D0DEDAC2C}" presName="sibTrans" presStyleCnt="0"/>
      <dgm:spPr/>
    </dgm:pt>
    <dgm:pt modelId="{98C36224-DCDD-41C9-B1F7-30C4AF3AB382}" type="pres">
      <dgm:prSet presAssocID="{7200CA34-CD95-4CA4-A0BA-1F533B1FF0C1}" presName="compNode" presStyleCnt="0"/>
      <dgm:spPr/>
    </dgm:pt>
    <dgm:pt modelId="{FBBDD640-48E7-43E4-B80A-63544819FE40}" type="pres">
      <dgm:prSet presAssocID="{7200CA34-CD95-4CA4-A0BA-1F533B1FF0C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ey"/>
        </a:ext>
      </dgm:extLst>
    </dgm:pt>
    <dgm:pt modelId="{B08C1302-8941-44B2-BC11-3256CC11CDFA}" type="pres">
      <dgm:prSet presAssocID="{7200CA34-CD95-4CA4-A0BA-1F533B1FF0C1}" presName="spaceRect" presStyleCnt="0"/>
      <dgm:spPr/>
    </dgm:pt>
    <dgm:pt modelId="{D7355FCF-86CE-4D2C-A124-1B6DAE8DDF29}" type="pres">
      <dgm:prSet presAssocID="{7200CA34-CD95-4CA4-A0BA-1F533B1FF0C1}" presName="textRect" presStyleLbl="revTx" presStyleIdx="2" presStyleCnt="3">
        <dgm:presLayoutVars>
          <dgm:chMax val="1"/>
          <dgm:chPref val="1"/>
        </dgm:presLayoutVars>
      </dgm:prSet>
      <dgm:spPr/>
    </dgm:pt>
  </dgm:ptLst>
  <dgm:cxnLst>
    <dgm:cxn modelId="{8ADA0908-CC93-4D1B-93F0-9645FDDB2DE0}" srcId="{5632F5B5-44F8-443F-9691-CCC19F733CCD}" destId="{05E92700-78B0-48FF-A599-CDEF0E66F266}" srcOrd="0" destOrd="0" parTransId="{46A29EA1-59BE-44B4-B9EA-BA76A25547A2}" sibTransId="{33E3068B-A74E-4C99-A032-82EB19737C1B}"/>
    <dgm:cxn modelId="{66948A3F-2916-4BC2-8A24-5EB92416946B}" type="presOf" srcId="{5632F5B5-44F8-443F-9691-CCC19F733CCD}" destId="{87217458-5130-4711-8C41-33DC227C8D16}" srcOrd="0" destOrd="0" presId="urn:microsoft.com/office/officeart/2018/2/layout/IconLabelList"/>
    <dgm:cxn modelId="{7022F149-0E76-4425-94F8-851DA1BEEDAB}" srcId="{5632F5B5-44F8-443F-9691-CCC19F733CCD}" destId="{92D2212B-FBAA-474C-BD1C-ED08A4F45CCB}" srcOrd="1" destOrd="0" parTransId="{E7CEBE2E-90EC-42A7-8CDA-DECCA50B283F}" sibTransId="{511B0D2E-C7C9-457A-B5EC-8F9D0DEDAC2C}"/>
    <dgm:cxn modelId="{2AA5EB95-BEA1-442F-BF20-9C526A3C7B92}" srcId="{5632F5B5-44F8-443F-9691-CCC19F733CCD}" destId="{7200CA34-CD95-4CA4-A0BA-1F533B1FF0C1}" srcOrd="2" destOrd="0" parTransId="{A49726FF-E020-4F33-9526-B06764564590}" sibTransId="{6AAEE894-8539-41CF-9F9C-83A47B99C5B5}"/>
    <dgm:cxn modelId="{780DD8B7-8C5C-4857-AE0E-4CBF09B83C28}" type="presOf" srcId="{92D2212B-FBAA-474C-BD1C-ED08A4F45CCB}" destId="{DA05D7C0-D839-432C-8DF3-26E73AA13398}" srcOrd="0" destOrd="0" presId="urn:microsoft.com/office/officeart/2018/2/layout/IconLabelList"/>
    <dgm:cxn modelId="{BC6F9ABE-7327-48C9-8692-5349BA186D33}" type="presOf" srcId="{7200CA34-CD95-4CA4-A0BA-1F533B1FF0C1}" destId="{D7355FCF-86CE-4D2C-A124-1B6DAE8DDF29}" srcOrd="0" destOrd="0" presId="urn:microsoft.com/office/officeart/2018/2/layout/IconLabelList"/>
    <dgm:cxn modelId="{11222BE1-BDA7-444A-8922-2A28A0E082D5}" type="presOf" srcId="{05E92700-78B0-48FF-A599-CDEF0E66F266}" destId="{7746B10C-1B00-4717-8AC6-CED37FC55BAB}" srcOrd="0" destOrd="0" presId="urn:microsoft.com/office/officeart/2018/2/layout/IconLabelList"/>
    <dgm:cxn modelId="{D3D384ED-5C7D-43A9-8546-330CEC11FA2F}" type="presParOf" srcId="{87217458-5130-4711-8C41-33DC227C8D16}" destId="{3FF02C86-6A63-434E-B1FF-D3E1BC2B0EE7}" srcOrd="0" destOrd="0" presId="urn:microsoft.com/office/officeart/2018/2/layout/IconLabelList"/>
    <dgm:cxn modelId="{FDB43E55-7E60-4653-8FD6-25896E64EDAA}" type="presParOf" srcId="{3FF02C86-6A63-434E-B1FF-D3E1BC2B0EE7}" destId="{D05BB8C4-9E11-4B09-BC8C-BFE699B5CAD9}" srcOrd="0" destOrd="0" presId="urn:microsoft.com/office/officeart/2018/2/layout/IconLabelList"/>
    <dgm:cxn modelId="{39FD1F39-88C3-43B6-BFE1-CADBA4FFA969}" type="presParOf" srcId="{3FF02C86-6A63-434E-B1FF-D3E1BC2B0EE7}" destId="{5E39063E-760D-4164-978C-157DFFBDAAE7}" srcOrd="1" destOrd="0" presId="urn:microsoft.com/office/officeart/2018/2/layout/IconLabelList"/>
    <dgm:cxn modelId="{553A3C64-E70F-4A36-872A-55DCF25C0639}" type="presParOf" srcId="{3FF02C86-6A63-434E-B1FF-D3E1BC2B0EE7}" destId="{7746B10C-1B00-4717-8AC6-CED37FC55BAB}" srcOrd="2" destOrd="0" presId="urn:microsoft.com/office/officeart/2018/2/layout/IconLabelList"/>
    <dgm:cxn modelId="{0992771B-C56C-494B-9AEE-0DA8DE7A62CD}" type="presParOf" srcId="{87217458-5130-4711-8C41-33DC227C8D16}" destId="{A0113BEC-7899-4B0C-9070-3412CD57B44F}" srcOrd="1" destOrd="0" presId="urn:microsoft.com/office/officeart/2018/2/layout/IconLabelList"/>
    <dgm:cxn modelId="{A0796E56-43A1-4643-A902-D0BF9C2D008C}" type="presParOf" srcId="{87217458-5130-4711-8C41-33DC227C8D16}" destId="{85E02A97-F583-4BC2-B74A-B5245CC9EEED}" srcOrd="2" destOrd="0" presId="urn:microsoft.com/office/officeart/2018/2/layout/IconLabelList"/>
    <dgm:cxn modelId="{E1F51222-B233-4446-9ADA-95B5D9D3684E}" type="presParOf" srcId="{85E02A97-F583-4BC2-B74A-B5245CC9EEED}" destId="{B6424F3A-7D24-4B62-964C-E299660CA975}" srcOrd="0" destOrd="0" presId="urn:microsoft.com/office/officeart/2018/2/layout/IconLabelList"/>
    <dgm:cxn modelId="{72C252F4-0A07-44C5-9533-45862ED13034}" type="presParOf" srcId="{85E02A97-F583-4BC2-B74A-B5245CC9EEED}" destId="{D3C7667E-4731-48A0-8873-496B8E2D57F9}" srcOrd="1" destOrd="0" presId="urn:microsoft.com/office/officeart/2018/2/layout/IconLabelList"/>
    <dgm:cxn modelId="{7E6630FE-C0CA-4C80-8E50-A03F19E8742A}" type="presParOf" srcId="{85E02A97-F583-4BC2-B74A-B5245CC9EEED}" destId="{DA05D7C0-D839-432C-8DF3-26E73AA13398}" srcOrd="2" destOrd="0" presId="urn:microsoft.com/office/officeart/2018/2/layout/IconLabelList"/>
    <dgm:cxn modelId="{58B40A60-7E6C-472B-8E48-17ADAF682704}" type="presParOf" srcId="{87217458-5130-4711-8C41-33DC227C8D16}" destId="{42092BE1-DAD4-4EFF-9DBF-BBD4A9741B11}" srcOrd="3" destOrd="0" presId="urn:microsoft.com/office/officeart/2018/2/layout/IconLabelList"/>
    <dgm:cxn modelId="{0D004E50-381D-4574-8C0C-C000B6BEAB65}" type="presParOf" srcId="{87217458-5130-4711-8C41-33DC227C8D16}" destId="{98C36224-DCDD-41C9-B1F7-30C4AF3AB382}" srcOrd="4" destOrd="0" presId="urn:microsoft.com/office/officeart/2018/2/layout/IconLabelList"/>
    <dgm:cxn modelId="{9616A94A-DC47-42E1-9875-BA61B1537DB0}" type="presParOf" srcId="{98C36224-DCDD-41C9-B1F7-30C4AF3AB382}" destId="{FBBDD640-48E7-43E4-B80A-63544819FE40}" srcOrd="0" destOrd="0" presId="urn:microsoft.com/office/officeart/2018/2/layout/IconLabelList"/>
    <dgm:cxn modelId="{811EC5CB-5F95-4197-9DA8-7546AEB002A4}" type="presParOf" srcId="{98C36224-DCDD-41C9-B1F7-30C4AF3AB382}" destId="{B08C1302-8941-44B2-BC11-3256CC11CDFA}" srcOrd="1" destOrd="0" presId="urn:microsoft.com/office/officeart/2018/2/layout/IconLabelList"/>
    <dgm:cxn modelId="{0D0F8D48-7A2A-43B7-B4BC-0813580342CB}" type="presParOf" srcId="{98C36224-DCDD-41C9-B1F7-30C4AF3AB382}" destId="{D7355FCF-86CE-4D2C-A124-1B6DAE8DDF29}"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16A65A-1A34-4E25-9E54-CA3687E5D2E2}" type="doc">
      <dgm:prSet loTypeId="urn:microsoft.com/office/officeart/2016/7/layout/VerticalDownArrowProcess" loCatId="process" qsTypeId="urn:microsoft.com/office/officeart/2005/8/quickstyle/simple1" qsCatId="simple" csTypeId="urn:microsoft.com/office/officeart/2005/8/colors/colorful2" csCatId="colorful"/>
      <dgm:spPr/>
      <dgm:t>
        <a:bodyPr/>
        <a:lstStyle/>
        <a:p>
          <a:endParaRPr lang="en-US"/>
        </a:p>
      </dgm:t>
    </dgm:pt>
    <dgm:pt modelId="{60A72787-05BB-4D5A-99EE-8EB756D9324E}">
      <dgm:prSet/>
      <dgm:spPr/>
      <dgm:t>
        <a:bodyPr/>
        <a:lstStyle/>
        <a:p>
          <a:r>
            <a:rPr lang="en-US"/>
            <a:t>Review and verify</a:t>
          </a:r>
        </a:p>
      </dgm:t>
    </dgm:pt>
    <dgm:pt modelId="{5B0A9601-3322-42A0-A689-6C497D32599C}" type="parTrans" cxnId="{950D8B9A-D692-4AD6-8A4D-8A702D096E44}">
      <dgm:prSet/>
      <dgm:spPr/>
      <dgm:t>
        <a:bodyPr/>
        <a:lstStyle/>
        <a:p>
          <a:endParaRPr lang="en-US"/>
        </a:p>
      </dgm:t>
    </dgm:pt>
    <dgm:pt modelId="{2B0B2C99-E951-4BF4-B828-76029A837D9A}" type="sibTrans" cxnId="{950D8B9A-D692-4AD6-8A4D-8A702D096E44}">
      <dgm:prSet/>
      <dgm:spPr/>
      <dgm:t>
        <a:bodyPr/>
        <a:lstStyle/>
        <a:p>
          <a:endParaRPr lang="en-US"/>
        </a:p>
      </dgm:t>
    </dgm:pt>
    <dgm:pt modelId="{8F925C57-1628-47C5-B467-EF1FC082038B}">
      <dgm:prSet/>
      <dgm:spPr/>
      <dgm:t>
        <a:bodyPr/>
        <a:lstStyle/>
        <a:p>
          <a:r>
            <a:rPr lang="en-US"/>
            <a:t>Fourth step; review and verify</a:t>
          </a:r>
        </a:p>
      </dgm:t>
    </dgm:pt>
    <dgm:pt modelId="{D8AA8C5E-72F9-4CFB-819D-A0DC460ED4C4}" type="parTrans" cxnId="{3FBEDD85-D8E2-4BAE-878A-9D38D486AD04}">
      <dgm:prSet/>
      <dgm:spPr/>
      <dgm:t>
        <a:bodyPr/>
        <a:lstStyle/>
        <a:p>
          <a:endParaRPr lang="en-US"/>
        </a:p>
      </dgm:t>
    </dgm:pt>
    <dgm:pt modelId="{1B393D11-3E95-454C-B22B-7F90310D30A6}" type="sibTrans" cxnId="{3FBEDD85-D8E2-4BAE-878A-9D38D486AD04}">
      <dgm:prSet/>
      <dgm:spPr/>
      <dgm:t>
        <a:bodyPr/>
        <a:lstStyle/>
        <a:p>
          <a:endParaRPr lang="en-US"/>
        </a:p>
      </dgm:t>
    </dgm:pt>
    <dgm:pt modelId="{03A9E402-0D43-4C11-9C88-3C174A28DFCE}">
      <dgm:prSet/>
      <dgm:spPr/>
      <dgm:t>
        <a:bodyPr/>
        <a:lstStyle/>
        <a:p>
          <a:r>
            <a:rPr lang="en-US"/>
            <a:t>Submit</a:t>
          </a:r>
        </a:p>
      </dgm:t>
    </dgm:pt>
    <dgm:pt modelId="{8E316F61-2246-4C80-A269-C821C8182816}" type="parTrans" cxnId="{11BFD346-CCF3-4CAE-8FD1-61CBA2A8C4F1}">
      <dgm:prSet/>
      <dgm:spPr/>
      <dgm:t>
        <a:bodyPr/>
        <a:lstStyle/>
        <a:p>
          <a:endParaRPr lang="en-US"/>
        </a:p>
      </dgm:t>
    </dgm:pt>
    <dgm:pt modelId="{8E168C18-C5D6-4D34-9820-3A04AF3B94DA}" type="sibTrans" cxnId="{11BFD346-CCF3-4CAE-8FD1-61CBA2A8C4F1}">
      <dgm:prSet/>
      <dgm:spPr/>
      <dgm:t>
        <a:bodyPr/>
        <a:lstStyle/>
        <a:p>
          <a:endParaRPr lang="en-US"/>
        </a:p>
      </dgm:t>
    </dgm:pt>
    <dgm:pt modelId="{7CE65B98-51DB-4900-85EC-156CB0B5870A}">
      <dgm:prSet/>
      <dgm:spPr/>
      <dgm:t>
        <a:bodyPr/>
        <a:lstStyle/>
        <a:p>
          <a:r>
            <a:rPr lang="en-US"/>
            <a:t>Fifth step; submit the claim </a:t>
          </a:r>
        </a:p>
      </dgm:t>
    </dgm:pt>
    <dgm:pt modelId="{7E80D760-65E7-4CEE-8FAA-04E366B8F9CC}" type="parTrans" cxnId="{FE4D0FF0-1F03-448B-A2E1-30A2F71CD4FF}">
      <dgm:prSet/>
      <dgm:spPr/>
      <dgm:t>
        <a:bodyPr/>
        <a:lstStyle/>
        <a:p>
          <a:endParaRPr lang="en-US"/>
        </a:p>
      </dgm:t>
    </dgm:pt>
    <dgm:pt modelId="{2C0B2A4E-A891-44B5-B4F6-7CB0CC82A1BA}" type="sibTrans" cxnId="{FE4D0FF0-1F03-448B-A2E1-30A2F71CD4FF}">
      <dgm:prSet/>
      <dgm:spPr/>
      <dgm:t>
        <a:bodyPr/>
        <a:lstStyle/>
        <a:p>
          <a:endParaRPr lang="en-US"/>
        </a:p>
      </dgm:t>
    </dgm:pt>
    <dgm:pt modelId="{2A99526C-ED0D-46F4-A5BE-779BC30D2DD2}">
      <dgm:prSet/>
      <dgm:spPr/>
      <dgm:t>
        <a:bodyPr/>
        <a:lstStyle/>
        <a:p>
          <a:r>
            <a:rPr lang="en-US"/>
            <a:t>Confirm and tracking</a:t>
          </a:r>
        </a:p>
      </dgm:t>
    </dgm:pt>
    <dgm:pt modelId="{B7C03342-323B-4FC2-B85D-67F926C63AE4}" type="parTrans" cxnId="{78550620-793A-4DF0-857A-BB06C903BF6A}">
      <dgm:prSet/>
      <dgm:spPr/>
      <dgm:t>
        <a:bodyPr/>
        <a:lstStyle/>
        <a:p>
          <a:endParaRPr lang="en-US"/>
        </a:p>
      </dgm:t>
    </dgm:pt>
    <dgm:pt modelId="{585E543D-B174-463A-B29C-74C79019E869}" type="sibTrans" cxnId="{78550620-793A-4DF0-857A-BB06C903BF6A}">
      <dgm:prSet/>
      <dgm:spPr/>
      <dgm:t>
        <a:bodyPr/>
        <a:lstStyle/>
        <a:p>
          <a:endParaRPr lang="en-US"/>
        </a:p>
      </dgm:t>
    </dgm:pt>
    <dgm:pt modelId="{FA378A4A-9F72-4760-90CE-9CD9A14DF87C}">
      <dgm:prSet/>
      <dgm:spPr/>
      <dgm:t>
        <a:bodyPr/>
        <a:lstStyle/>
        <a:p>
          <a:r>
            <a:rPr lang="en-US"/>
            <a:t>Sixth step; confirm and tracking </a:t>
          </a:r>
        </a:p>
      </dgm:t>
    </dgm:pt>
    <dgm:pt modelId="{2DDAEDF6-7CF3-4E0E-A84F-B581D263CAFC}" type="parTrans" cxnId="{F51836AE-058F-4ED9-8BA2-D96A93AD4685}">
      <dgm:prSet/>
      <dgm:spPr/>
      <dgm:t>
        <a:bodyPr/>
        <a:lstStyle/>
        <a:p>
          <a:endParaRPr lang="en-US"/>
        </a:p>
      </dgm:t>
    </dgm:pt>
    <dgm:pt modelId="{5B4079EB-351B-4D5E-92B4-50B917AB80E1}" type="sibTrans" cxnId="{F51836AE-058F-4ED9-8BA2-D96A93AD4685}">
      <dgm:prSet/>
      <dgm:spPr/>
      <dgm:t>
        <a:bodyPr/>
        <a:lstStyle/>
        <a:p>
          <a:endParaRPr lang="en-US"/>
        </a:p>
      </dgm:t>
    </dgm:pt>
    <dgm:pt modelId="{31F7AFAE-B3A0-4817-B029-30D37C46FD2A}">
      <dgm:prSet/>
      <dgm:spPr/>
      <dgm:t>
        <a:bodyPr/>
        <a:lstStyle/>
        <a:p>
          <a:r>
            <a:rPr lang="en-US"/>
            <a:t>Follow up</a:t>
          </a:r>
        </a:p>
      </dgm:t>
    </dgm:pt>
    <dgm:pt modelId="{6DA5C15A-5181-4EA2-97D3-44E258D1E15A}" type="parTrans" cxnId="{C8630F3E-6915-4BE3-A21D-D08D86A4CBAA}">
      <dgm:prSet/>
      <dgm:spPr/>
      <dgm:t>
        <a:bodyPr/>
        <a:lstStyle/>
        <a:p>
          <a:endParaRPr lang="en-US"/>
        </a:p>
      </dgm:t>
    </dgm:pt>
    <dgm:pt modelId="{815809A1-984B-498E-A262-10B572420DBD}" type="sibTrans" cxnId="{C8630F3E-6915-4BE3-A21D-D08D86A4CBAA}">
      <dgm:prSet/>
      <dgm:spPr/>
      <dgm:t>
        <a:bodyPr/>
        <a:lstStyle/>
        <a:p>
          <a:endParaRPr lang="en-US"/>
        </a:p>
      </dgm:t>
    </dgm:pt>
    <dgm:pt modelId="{C47CCB93-6F4F-47D6-8C20-241BCF732CE4}">
      <dgm:prSet/>
      <dgm:spPr/>
      <dgm:t>
        <a:bodyPr/>
        <a:lstStyle/>
        <a:p>
          <a:r>
            <a:rPr lang="en-US"/>
            <a:t>Seventh step; follow up</a:t>
          </a:r>
        </a:p>
      </dgm:t>
    </dgm:pt>
    <dgm:pt modelId="{557CC85C-CC32-47BE-B37E-97EFD23CF53E}" type="parTrans" cxnId="{6B555EED-64BF-4E3B-8F36-0C732FF4AD67}">
      <dgm:prSet/>
      <dgm:spPr/>
      <dgm:t>
        <a:bodyPr/>
        <a:lstStyle/>
        <a:p>
          <a:endParaRPr lang="en-US"/>
        </a:p>
      </dgm:t>
    </dgm:pt>
    <dgm:pt modelId="{F1D9EDD7-7A4A-4C5F-85B7-41213EB4B190}" type="sibTrans" cxnId="{6B555EED-64BF-4E3B-8F36-0C732FF4AD67}">
      <dgm:prSet/>
      <dgm:spPr/>
      <dgm:t>
        <a:bodyPr/>
        <a:lstStyle/>
        <a:p>
          <a:endParaRPr lang="en-US"/>
        </a:p>
      </dgm:t>
    </dgm:pt>
    <dgm:pt modelId="{CF821A10-6491-4134-B292-7C49FD5F04E8}" type="pres">
      <dgm:prSet presAssocID="{7316A65A-1A34-4E25-9E54-CA3687E5D2E2}" presName="Name0" presStyleCnt="0">
        <dgm:presLayoutVars>
          <dgm:dir/>
          <dgm:animLvl val="lvl"/>
          <dgm:resizeHandles val="exact"/>
        </dgm:presLayoutVars>
      </dgm:prSet>
      <dgm:spPr/>
    </dgm:pt>
    <dgm:pt modelId="{4A8A124F-67D2-41AC-979A-617D5CBD53CF}" type="pres">
      <dgm:prSet presAssocID="{31F7AFAE-B3A0-4817-B029-30D37C46FD2A}" presName="boxAndChildren" presStyleCnt="0"/>
      <dgm:spPr/>
    </dgm:pt>
    <dgm:pt modelId="{B119E30F-C87A-4C82-8BEE-9CE6478F70C8}" type="pres">
      <dgm:prSet presAssocID="{31F7AFAE-B3A0-4817-B029-30D37C46FD2A}" presName="parentTextBox" presStyleLbl="alignNode1" presStyleIdx="0" presStyleCnt="4"/>
      <dgm:spPr/>
    </dgm:pt>
    <dgm:pt modelId="{29823961-FDA9-4D59-9285-4F3A4F2F32E1}" type="pres">
      <dgm:prSet presAssocID="{31F7AFAE-B3A0-4817-B029-30D37C46FD2A}" presName="descendantBox" presStyleLbl="bgAccFollowNode1" presStyleIdx="0" presStyleCnt="4"/>
      <dgm:spPr/>
    </dgm:pt>
    <dgm:pt modelId="{8B6EA565-2E39-4FFF-98F4-C8359D6C2A78}" type="pres">
      <dgm:prSet presAssocID="{585E543D-B174-463A-B29C-74C79019E869}" presName="sp" presStyleCnt="0"/>
      <dgm:spPr/>
    </dgm:pt>
    <dgm:pt modelId="{E324416C-F1CD-4B87-82A7-E6412BF5E6DC}" type="pres">
      <dgm:prSet presAssocID="{2A99526C-ED0D-46F4-A5BE-779BC30D2DD2}" presName="arrowAndChildren" presStyleCnt="0"/>
      <dgm:spPr/>
    </dgm:pt>
    <dgm:pt modelId="{A45F2CE7-C298-4CB8-9DCF-8371EE76796E}" type="pres">
      <dgm:prSet presAssocID="{2A99526C-ED0D-46F4-A5BE-779BC30D2DD2}" presName="parentTextArrow" presStyleLbl="node1" presStyleIdx="0" presStyleCnt="0"/>
      <dgm:spPr/>
    </dgm:pt>
    <dgm:pt modelId="{4E57815B-A1AB-4E48-8171-5B02104B7B14}" type="pres">
      <dgm:prSet presAssocID="{2A99526C-ED0D-46F4-A5BE-779BC30D2DD2}" presName="arrow" presStyleLbl="alignNode1" presStyleIdx="1" presStyleCnt="4"/>
      <dgm:spPr/>
    </dgm:pt>
    <dgm:pt modelId="{BE464DBE-2E72-4AB5-820A-0C54B5C57C54}" type="pres">
      <dgm:prSet presAssocID="{2A99526C-ED0D-46F4-A5BE-779BC30D2DD2}" presName="descendantArrow" presStyleLbl="bgAccFollowNode1" presStyleIdx="1" presStyleCnt="4"/>
      <dgm:spPr/>
    </dgm:pt>
    <dgm:pt modelId="{6400CE3C-6735-4E10-BC26-0E46F5D2C24C}" type="pres">
      <dgm:prSet presAssocID="{8E168C18-C5D6-4D34-9820-3A04AF3B94DA}" presName="sp" presStyleCnt="0"/>
      <dgm:spPr/>
    </dgm:pt>
    <dgm:pt modelId="{877CB361-29F5-49FB-9330-8279022B735D}" type="pres">
      <dgm:prSet presAssocID="{03A9E402-0D43-4C11-9C88-3C174A28DFCE}" presName="arrowAndChildren" presStyleCnt="0"/>
      <dgm:spPr/>
    </dgm:pt>
    <dgm:pt modelId="{5D37D6B5-3DF0-4CD2-9BCC-C5C92C2DFBF8}" type="pres">
      <dgm:prSet presAssocID="{03A9E402-0D43-4C11-9C88-3C174A28DFCE}" presName="parentTextArrow" presStyleLbl="node1" presStyleIdx="0" presStyleCnt="0"/>
      <dgm:spPr/>
    </dgm:pt>
    <dgm:pt modelId="{9EA32EDD-6AF5-479A-8B18-EA433EB8F847}" type="pres">
      <dgm:prSet presAssocID="{03A9E402-0D43-4C11-9C88-3C174A28DFCE}" presName="arrow" presStyleLbl="alignNode1" presStyleIdx="2" presStyleCnt="4"/>
      <dgm:spPr/>
    </dgm:pt>
    <dgm:pt modelId="{C2F5AC63-48AD-4B57-9054-397D4D2B73D0}" type="pres">
      <dgm:prSet presAssocID="{03A9E402-0D43-4C11-9C88-3C174A28DFCE}" presName="descendantArrow" presStyleLbl="bgAccFollowNode1" presStyleIdx="2" presStyleCnt="4"/>
      <dgm:spPr/>
    </dgm:pt>
    <dgm:pt modelId="{579AD172-F02A-4ED7-9667-075AB5C9C00D}" type="pres">
      <dgm:prSet presAssocID="{2B0B2C99-E951-4BF4-B828-76029A837D9A}" presName="sp" presStyleCnt="0"/>
      <dgm:spPr/>
    </dgm:pt>
    <dgm:pt modelId="{14E5F491-8360-4A48-8027-149D939B02B2}" type="pres">
      <dgm:prSet presAssocID="{60A72787-05BB-4D5A-99EE-8EB756D9324E}" presName="arrowAndChildren" presStyleCnt="0"/>
      <dgm:spPr/>
    </dgm:pt>
    <dgm:pt modelId="{9B90F4ED-D9FD-4AF8-8986-BA6A9F49D996}" type="pres">
      <dgm:prSet presAssocID="{60A72787-05BB-4D5A-99EE-8EB756D9324E}" presName="parentTextArrow" presStyleLbl="node1" presStyleIdx="0" presStyleCnt="0"/>
      <dgm:spPr/>
    </dgm:pt>
    <dgm:pt modelId="{9DE8B781-5AD0-423D-9D6A-2CA1DCC8DAF6}" type="pres">
      <dgm:prSet presAssocID="{60A72787-05BB-4D5A-99EE-8EB756D9324E}" presName="arrow" presStyleLbl="alignNode1" presStyleIdx="3" presStyleCnt="4"/>
      <dgm:spPr/>
    </dgm:pt>
    <dgm:pt modelId="{046AAEBB-F1A2-453A-AD38-EED988F5120E}" type="pres">
      <dgm:prSet presAssocID="{60A72787-05BB-4D5A-99EE-8EB756D9324E}" presName="descendantArrow" presStyleLbl="bgAccFollowNode1" presStyleIdx="3" presStyleCnt="4"/>
      <dgm:spPr/>
    </dgm:pt>
  </dgm:ptLst>
  <dgm:cxnLst>
    <dgm:cxn modelId="{9A231010-3019-4F8F-891F-FA1DA1573101}" type="presOf" srcId="{60A72787-05BB-4D5A-99EE-8EB756D9324E}" destId="{9B90F4ED-D9FD-4AF8-8986-BA6A9F49D996}" srcOrd="0" destOrd="0" presId="urn:microsoft.com/office/officeart/2016/7/layout/VerticalDownArrowProcess"/>
    <dgm:cxn modelId="{B641391E-A308-4BCB-B873-C874557B6F63}" type="presOf" srcId="{2A99526C-ED0D-46F4-A5BE-779BC30D2DD2}" destId="{A45F2CE7-C298-4CB8-9DCF-8371EE76796E}" srcOrd="0" destOrd="0" presId="urn:microsoft.com/office/officeart/2016/7/layout/VerticalDownArrowProcess"/>
    <dgm:cxn modelId="{78550620-793A-4DF0-857A-BB06C903BF6A}" srcId="{7316A65A-1A34-4E25-9E54-CA3687E5D2E2}" destId="{2A99526C-ED0D-46F4-A5BE-779BC30D2DD2}" srcOrd="2" destOrd="0" parTransId="{B7C03342-323B-4FC2-B85D-67F926C63AE4}" sibTransId="{585E543D-B174-463A-B29C-74C79019E869}"/>
    <dgm:cxn modelId="{6760FA20-03D5-471D-A508-A40C3728BC04}" type="presOf" srcId="{03A9E402-0D43-4C11-9C88-3C174A28DFCE}" destId="{5D37D6B5-3DF0-4CD2-9BCC-C5C92C2DFBF8}" srcOrd="0" destOrd="0" presId="urn:microsoft.com/office/officeart/2016/7/layout/VerticalDownArrowProcess"/>
    <dgm:cxn modelId="{C8630F3E-6915-4BE3-A21D-D08D86A4CBAA}" srcId="{7316A65A-1A34-4E25-9E54-CA3687E5D2E2}" destId="{31F7AFAE-B3A0-4817-B029-30D37C46FD2A}" srcOrd="3" destOrd="0" parTransId="{6DA5C15A-5181-4EA2-97D3-44E258D1E15A}" sibTransId="{815809A1-984B-498E-A262-10B572420DBD}"/>
    <dgm:cxn modelId="{300C4540-7B16-4B20-AB27-4370A45C9D8B}" type="presOf" srcId="{FA378A4A-9F72-4760-90CE-9CD9A14DF87C}" destId="{BE464DBE-2E72-4AB5-820A-0C54B5C57C54}" srcOrd="0" destOrd="0" presId="urn:microsoft.com/office/officeart/2016/7/layout/VerticalDownArrowProcess"/>
    <dgm:cxn modelId="{963F455B-8D59-40A1-B0A9-ED4E6D182ACE}" type="presOf" srcId="{7CE65B98-51DB-4900-85EC-156CB0B5870A}" destId="{C2F5AC63-48AD-4B57-9054-397D4D2B73D0}" srcOrd="0" destOrd="0" presId="urn:microsoft.com/office/officeart/2016/7/layout/VerticalDownArrowProcess"/>
    <dgm:cxn modelId="{11BFD346-CCF3-4CAE-8FD1-61CBA2A8C4F1}" srcId="{7316A65A-1A34-4E25-9E54-CA3687E5D2E2}" destId="{03A9E402-0D43-4C11-9C88-3C174A28DFCE}" srcOrd="1" destOrd="0" parTransId="{8E316F61-2246-4C80-A269-C821C8182816}" sibTransId="{8E168C18-C5D6-4D34-9820-3A04AF3B94DA}"/>
    <dgm:cxn modelId="{3FBEDD85-D8E2-4BAE-878A-9D38D486AD04}" srcId="{60A72787-05BB-4D5A-99EE-8EB756D9324E}" destId="{8F925C57-1628-47C5-B467-EF1FC082038B}" srcOrd="0" destOrd="0" parTransId="{D8AA8C5E-72F9-4CFB-819D-A0DC460ED4C4}" sibTransId="{1B393D11-3E95-454C-B22B-7F90310D30A6}"/>
    <dgm:cxn modelId="{950D8B9A-D692-4AD6-8A4D-8A702D096E44}" srcId="{7316A65A-1A34-4E25-9E54-CA3687E5D2E2}" destId="{60A72787-05BB-4D5A-99EE-8EB756D9324E}" srcOrd="0" destOrd="0" parTransId="{5B0A9601-3322-42A0-A689-6C497D32599C}" sibTransId="{2B0B2C99-E951-4BF4-B828-76029A837D9A}"/>
    <dgm:cxn modelId="{231927A6-573D-469C-864A-81F87D2FDD07}" type="presOf" srcId="{2A99526C-ED0D-46F4-A5BE-779BC30D2DD2}" destId="{4E57815B-A1AB-4E48-8171-5B02104B7B14}" srcOrd="1" destOrd="0" presId="urn:microsoft.com/office/officeart/2016/7/layout/VerticalDownArrowProcess"/>
    <dgm:cxn modelId="{ACF5EBAB-91F7-4E3E-AD9A-BA7A7C74039A}" type="presOf" srcId="{8F925C57-1628-47C5-B467-EF1FC082038B}" destId="{046AAEBB-F1A2-453A-AD38-EED988F5120E}" srcOrd="0" destOrd="0" presId="urn:microsoft.com/office/officeart/2016/7/layout/VerticalDownArrowProcess"/>
    <dgm:cxn modelId="{F51836AE-058F-4ED9-8BA2-D96A93AD4685}" srcId="{2A99526C-ED0D-46F4-A5BE-779BC30D2DD2}" destId="{FA378A4A-9F72-4760-90CE-9CD9A14DF87C}" srcOrd="0" destOrd="0" parTransId="{2DDAEDF6-7CF3-4E0E-A84F-B581D263CAFC}" sibTransId="{5B4079EB-351B-4D5E-92B4-50B917AB80E1}"/>
    <dgm:cxn modelId="{1FCA82DE-9E5D-4756-BE7E-D1E2D99EDC3D}" type="presOf" srcId="{31F7AFAE-B3A0-4817-B029-30D37C46FD2A}" destId="{B119E30F-C87A-4C82-8BEE-9CE6478F70C8}" srcOrd="0" destOrd="0" presId="urn:microsoft.com/office/officeart/2016/7/layout/VerticalDownArrowProcess"/>
    <dgm:cxn modelId="{1EC6D2DE-82DA-47EC-9E9C-07744769C47F}" type="presOf" srcId="{03A9E402-0D43-4C11-9C88-3C174A28DFCE}" destId="{9EA32EDD-6AF5-479A-8B18-EA433EB8F847}" srcOrd="1" destOrd="0" presId="urn:microsoft.com/office/officeart/2016/7/layout/VerticalDownArrowProcess"/>
    <dgm:cxn modelId="{AEA17CE2-F109-4F7F-A6DC-F702CF5B83E0}" type="presOf" srcId="{60A72787-05BB-4D5A-99EE-8EB756D9324E}" destId="{9DE8B781-5AD0-423D-9D6A-2CA1DCC8DAF6}" srcOrd="1" destOrd="0" presId="urn:microsoft.com/office/officeart/2016/7/layout/VerticalDownArrowProcess"/>
    <dgm:cxn modelId="{6B555EED-64BF-4E3B-8F36-0C732FF4AD67}" srcId="{31F7AFAE-B3A0-4817-B029-30D37C46FD2A}" destId="{C47CCB93-6F4F-47D6-8C20-241BCF732CE4}" srcOrd="0" destOrd="0" parTransId="{557CC85C-CC32-47BE-B37E-97EFD23CF53E}" sibTransId="{F1D9EDD7-7A4A-4C5F-85B7-41213EB4B190}"/>
    <dgm:cxn modelId="{FE4D0FF0-1F03-448B-A2E1-30A2F71CD4FF}" srcId="{03A9E402-0D43-4C11-9C88-3C174A28DFCE}" destId="{7CE65B98-51DB-4900-85EC-156CB0B5870A}" srcOrd="0" destOrd="0" parTransId="{7E80D760-65E7-4CEE-8FAA-04E366B8F9CC}" sibTransId="{2C0B2A4E-A891-44B5-B4F6-7CB0CC82A1BA}"/>
    <dgm:cxn modelId="{CB8E5FF3-7F0A-4A39-9996-E6591C0F9500}" type="presOf" srcId="{7316A65A-1A34-4E25-9E54-CA3687E5D2E2}" destId="{CF821A10-6491-4134-B292-7C49FD5F04E8}" srcOrd="0" destOrd="0" presId="urn:microsoft.com/office/officeart/2016/7/layout/VerticalDownArrowProcess"/>
    <dgm:cxn modelId="{744F54FB-8A11-45B3-88D3-F21E7D45B370}" type="presOf" srcId="{C47CCB93-6F4F-47D6-8C20-241BCF732CE4}" destId="{29823961-FDA9-4D59-9285-4F3A4F2F32E1}" srcOrd="0" destOrd="0" presId="urn:microsoft.com/office/officeart/2016/7/layout/VerticalDownArrowProcess"/>
    <dgm:cxn modelId="{257DD8C2-570E-4CC5-9A94-8EDFFF2507A1}" type="presParOf" srcId="{CF821A10-6491-4134-B292-7C49FD5F04E8}" destId="{4A8A124F-67D2-41AC-979A-617D5CBD53CF}" srcOrd="0" destOrd="0" presId="urn:microsoft.com/office/officeart/2016/7/layout/VerticalDownArrowProcess"/>
    <dgm:cxn modelId="{B3A63D6B-C206-47E4-BC61-B452B108A700}" type="presParOf" srcId="{4A8A124F-67D2-41AC-979A-617D5CBD53CF}" destId="{B119E30F-C87A-4C82-8BEE-9CE6478F70C8}" srcOrd="0" destOrd="0" presId="urn:microsoft.com/office/officeart/2016/7/layout/VerticalDownArrowProcess"/>
    <dgm:cxn modelId="{5F65C848-BCF7-414F-B47E-886156FB4861}" type="presParOf" srcId="{4A8A124F-67D2-41AC-979A-617D5CBD53CF}" destId="{29823961-FDA9-4D59-9285-4F3A4F2F32E1}" srcOrd="1" destOrd="0" presId="urn:microsoft.com/office/officeart/2016/7/layout/VerticalDownArrowProcess"/>
    <dgm:cxn modelId="{D60EDF0E-098E-4827-A070-A0AB41405BEA}" type="presParOf" srcId="{CF821A10-6491-4134-B292-7C49FD5F04E8}" destId="{8B6EA565-2E39-4FFF-98F4-C8359D6C2A78}" srcOrd="1" destOrd="0" presId="urn:microsoft.com/office/officeart/2016/7/layout/VerticalDownArrowProcess"/>
    <dgm:cxn modelId="{1A3A4681-8B02-44BF-8961-AE187105BEFD}" type="presParOf" srcId="{CF821A10-6491-4134-B292-7C49FD5F04E8}" destId="{E324416C-F1CD-4B87-82A7-E6412BF5E6DC}" srcOrd="2" destOrd="0" presId="urn:microsoft.com/office/officeart/2016/7/layout/VerticalDownArrowProcess"/>
    <dgm:cxn modelId="{8CAF6309-8510-438A-9784-6C8039FB6D36}" type="presParOf" srcId="{E324416C-F1CD-4B87-82A7-E6412BF5E6DC}" destId="{A45F2CE7-C298-4CB8-9DCF-8371EE76796E}" srcOrd="0" destOrd="0" presId="urn:microsoft.com/office/officeart/2016/7/layout/VerticalDownArrowProcess"/>
    <dgm:cxn modelId="{E77ED6F2-A4E1-4A39-BBBE-488EC40C18EA}" type="presParOf" srcId="{E324416C-F1CD-4B87-82A7-E6412BF5E6DC}" destId="{4E57815B-A1AB-4E48-8171-5B02104B7B14}" srcOrd="1" destOrd="0" presId="urn:microsoft.com/office/officeart/2016/7/layout/VerticalDownArrowProcess"/>
    <dgm:cxn modelId="{0A56697E-9B70-4FE9-8525-021D1A769B42}" type="presParOf" srcId="{E324416C-F1CD-4B87-82A7-E6412BF5E6DC}" destId="{BE464DBE-2E72-4AB5-820A-0C54B5C57C54}" srcOrd="2" destOrd="0" presId="urn:microsoft.com/office/officeart/2016/7/layout/VerticalDownArrowProcess"/>
    <dgm:cxn modelId="{4B2EDF8C-C60E-49A5-8983-C4A62D45053A}" type="presParOf" srcId="{CF821A10-6491-4134-B292-7C49FD5F04E8}" destId="{6400CE3C-6735-4E10-BC26-0E46F5D2C24C}" srcOrd="3" destOrd="0" presId="urn:microsoft.com/office/officeart/2016/7/layout/VerticalDownArrowProcess"/>
    <dgm:cxn modelId="{79805685-15D4-4D72-907F-547F491821AE}" type="presParOf" srcId="{CF821A10-6491-4134-B292-7C49FD5F04E8}" destId="{877CB361-29F5-49FB-9330-8279022B735D}" srcOrd="4" destOrd="0" presId="urn:microsoft.com/office/officeart/2016/7/layout/VerticalDownArrowProcess"/>
    <dgm:cxn modelId="{A1A25527-DDC8-4101-8CD5-BAE7E385DBD5}" type="presParOf" srcId="{877CB361-29F5-49FB-9330-8279022B735D}" destId="{5D37D6B5-3DF0-4CD2-9BCC-C5C92C2DFBF8}" srcOrd="0" destOrd="0" presId="urn:microsoft.com/office/officeart/2016/7/layout/VerticalDownArrowProcess"/>
    <dgm:cxn modelId="{6014195F-173C-43E0-A6B7-C58758D537F4}" type="presParOf" srcId="{877CB361-29F5-49FB-9330-8279022B735D}" destId="{9EA32EDD-6AF5-479A-8B18-EA433EB8F847}" srcOrd="1" destOrd="0" presId="urn:microsoft.com/office/officeart/2016/7/layout/VerticalDownArrowProcess"/>
    <dgm:cxn modelId="{3EB99EFD-07C7-4540-A6FC-767101B1BB34}" type="presParOf" srcId="{877CB361-29F5-49FB-9330-8279022B735D}" destId="{C2F5AC63-48AD-4B57-9054-397D4D2B73D0}" srcOrd="2" destOrd="0" presId="urn:microsoft.com/office/officeart/2016/7/layout/VerticalDownArrowProcess"/>
    <dgm:cxn modelId="{70E2C9E3-02AA-4C79-975B-7AA21798FE05}" type="presParOf" srcId="{CF821A10-6491-4134-B292-7C49FD5F04E8}" destId="{579AD172-F02A-4ED7-9667-075AB5C9C00D}" srcOrd="5" destOrd="0" presId="urn:microsoft.com/office/officeart/2016/7/layout/VerticalDownArrowProcess"/>
    <dgm:cxn modelId="{452205E8-8021-4335-AEC1-1CE546EE7591}" type="presParOf" srcId="{CF821A10-6491-4134-B292-7C49FD5F04E8}" destId="{14E5F491-8360-4A48-8027-149D939B02B2}" srcOrd="6" destOrd="0" presId="urn:microsoft.com/office/officeart/2016/7/layout/VerticalDownArrowProcess"/>
    <dgm:cxn modelId="{89347DFC-53A4-4332-8F90-12D2272F7B39}" type="presParOf" srcId="{14E5F491-8360-4A48-8027-149D939B02B2}" destId="{9B90F4ED-D9FD-4AF8-8986-BA6A9F49D996}" srcOrd="0" destOrd="0" presId="urn:microsoft.com/office/officeart/2016/7/layout/VerticalDownArrowProcess"/>
    <dgm:cxn modelId="{2D30E3B5-49D4-430B-92B6-F744F644F808}" type="presParOf" srcId="{14E5F491-8360-4A48-8027-149D939B02B2}" destId="{9DE8B781-5AD0-423D-9D6A-2CA1DCC8DAF6}" srcOrd="1" destOrd="0" presId="urn:microsoft.com/office/officeart/2016/7/layout/VerticalDownArrowProcess"/>
    <dgm:cxn modelId="{5BA07E86-590A-468A-BD10-6C9D050638DA}" type="presParOf" srcId="{14E5F491-8360-4A48-8027-149D939B02B2}" destId="{046AAEBB-F1A2-453A-AD38-EED988F5120E}" srcOrd="2" destOrd="0" presId="urn:microsoft.com/office/officeart/2016/7/layout/VerticalDown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A7F1340-E4D1-4A0D-A551-5A9A456B6ECB}"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68594BF-66AE-4037-988A-06DF0B35EA92}">
      <dgm:prSet/>
      <dgm:spPr/>
      <dgm:t>
        <a:bodyPr/>
        <a:lstStyle/>
        <a:p>
          <a:pPr>
            <a:lnSpc>
              <a:spcPct val="100000"/>
            </a:lnSpc>
          </a:pPr>
          <a:r>
            <a:rPr lang="en-US"/>
            <a:t>The worker should notify the employer of the injury within 30 days. </a:t>
          </a:r>
        </a:p>
      </dgm:t>
    </dgm:pt>
    <dgm:pt modelId="{4F7426D5-F201-4C2D-81BD-3BC1F1A0CD04}" type="parTrans" cxnId="{593B5AC8-776C-412E-8028-CCAD27094DAD}">
      <dgm:prSet/>
      <dgm:spPr/>
      <dgm:t>
        <a:bodyPr/>
        <a:lstStyle/>
        <a:p>
          <a:endParaRPr lang="en-US"/>
        </a:p>
      </dgm:t>
    </dgm:pt>
    <dgm:pt modelId="{FFC18DCE-1D09-48A8-911C-A3FD56C81AF6}" type="sibTrans" cxnId="{593B5AC8-776C-412E-8028-CCAD27094DAD}">
      <dgm:prSet/>
      <dgm:spPr/>
      <dgm:t>
        <a:bodyPr/>
        <a:lstStyle/>
        <a:p>
          <a:endParaRPr lang="en-US"/>
        </a:p>
      </dgm:t>
    </dgm:pt>
    <dgm:pt modelId="{62823A3C-6163-443C-923B-D0EA923ADCC2}">
      <dgm:prSet/>
      <dgm:spPr/>
      <dgm:t>
        <a:bodyPr/>
        <a:lstStyle/>
        <a:p>
          <a:pPr>
            <a:lnSpc>
              <a:spcPct val="100000"/>
            </a:lnSpc>
          </a:pPr>
          <a:r>
            <a:rPr lang="en-US"/>
            <a:t>It covers all injuries and diseases occurring in the line of work. </a:t>
          </a:r>
        </a:p>
      </dgm:t>
    </dgm:pt>
    <dgm:pt modelId="{7B2F1487-C084-47E8-A369-18E258A20FA3}" type="parTrans" cxnId="{796D29AB-51A2-4373-AFFF-0BED2926708F}">
      <dgm:prSet/>
      <dgm:spPr/>
      <dgm:t>
        <a:bodyPr/>
        <a:lstStyle/>
        <a:p>
          <a:endParaRPr lang="en-US"/>
        </a:p>
      </dgm:t>
    </dgm:pt>
    <dgm:pt modelId="{F50801B6-D997-4707-ABB3-AA679CA2B361}" type="sibTrans" cxnId="{796D29AB-51A2-4373-AFFF-0BED2926708F}">
      <dgm:prSet/>
      <dgm:spPr/>
      <dgm:t>
        <a:bodyPr/>
        <a:lstStyle/>
        <a:p>
          <a:endParaRPr lang="en-US"/>
        </a:p>
      </dgm:t>
    </dgm:pt>
    <dgm:pt modelId="{55DF8C42-036E-4795-A4B0-EDED31726AD8}">
      <dgm:prSet/>
      <dgm:spPr/>
      <dgm:t>
        <a:bodyPr/>
        <a:lstStyle/>
        <a:p>
          <a:pPr>
            <a:lnSpc>
              <a:spcPct val="100000"/>
            </a:lnSpc>
          </a:pPr>
          <a:r>
            <a:rPr lang="en-US"/>
            <a:t>The injuries can be caused by many factors. </a:t>
          </a:r>
        </a:p>
      </dgm:t>
    </dgm:pt>
    <dgm:pt modelId="{97F86167-9E81-4942-B593-F2CB6D71BDF9}" type="parTrans" cxnId="{32874229-6401-4DCD-B268-60D4A10E0A6A}">
      <dgm:prSet/>
      <dgm:spPr/>
      <dgm:t>
        <a:bodyPr/>
        <a:lstStyle/>
        <a:p>
          <a:endParaRPr lang="en-US"/>
        </a:p>
      </dgm:t>
    </dgm:pt>
    <dgm:pt modelId="{E5D2D3F8-CE12-4348-B88C-B77DDD25615E}" type="sibTrans" cxnId="{32874229-6401-4DCD-B268-60D4A10E0A6A}">
      <dgm:prSet/>
      <dgm:spPr/>
      <dgm:t>
        <a:bodyPr/>
        <a:lstStyle/>
        <a:p>
          <a:endParaRPr lang="en-US"/>
        </a:p>
      </dgm:t>
    </dgm:pt>
    <dgm:pt modelId="{23C6B283-2432-4A7F-8602-4D9FB51D1F4C}" type="pres">
      <dgm:prSet presAssocID="{8A7F1340-E4D1-4A0D-A551-5A9A456B6ECB}" presName="root" presStyleCnt="0">
        <dgm:presLayoutVars>
          <dgm:dir/>
          <dgm:resizeHandles val="exact"/>
        </dgm:presLayoutVars>
      </dgm:prSet>
      <dgm:spPr/>
    </dgm:pt>
    <dgm:pt modelId="{E31EA179-6682-4329-A6B2-1919F5B7D01D}" type="pres">
      <dgm:prSet presAssocID="{C68594BF-66AE-4037-988A-06DF0B35EA92}" presName="compNode" presStyleCnt="0"/>
      <dgm:spPr/>
    </dgm:pt>
    <dgm:pt modelId="{98F77478-0F49-4FC8-A262-69EB49032BAB}" type="pres">
      <dgm:prSet presAssocID="{C68594BF-66AE-4037-988A-06DF0B35EA92}" presName="bgRect" presStyleLbl="bgShp" presStyleIdx="0" presStyleCnt="3"/>
      <dgm:spPr/>
    </dgm:pt>
    <dgm:pt modelId="{A26D32EE-8131-4911-8AA0-BB2B6A81BFF6}" type="pres">
      <dgm:prSet presAssocID="{C68594BF-66AE-4037-988A-06DF0B35EA9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onstruction Worker"/>
        </a:ext>
      </dgm:extLst>
    </dgm:pt>
    <dgm:pt modelId="{395C5DCF-9DEE-4799-806D-EB5EF1923338}" type="pres">
      <dgm:prSet presAssocID="{C68594BF-66AE-4037-988A-06DF0B35EA92}" presName="spaceRect" presStyleCnt="0"/>
      <dgm:spPr/>
    </dgm:pt>
    <dgm:pt modelId="{335FC94F-E8C8-433A-8744-02525AD4A335}" type="pres">
      <dgm:prSet presAssocID="{C68594BF-66AE-4037-988A-06DF0B35EA92}" presName="parTx" presStyleLbl="revTx" presStyleIdx="0" presStyleCnt="3">
        <dgm:presLayoutVars>
          <dgm:chMax val="0"/>
          <dgm:chPref val="0"/>
        </dgm:presLayoutVars>
      </dgm:prSet>
      <dgm:spPr/>
    </dgm:pt>
    <dgm:pt modelId="{8608E851-D100-404E-B763-E749E02252EE}" type="pres">
      <dgm:prSet presAssocID="{FFC18DCE-1D09-48A8-911C-A3FD56C81AF6}" presName="sibTrans" presStyleCnt="0"/>
      <dgm:spPr/>
    </dgm:pt>
    <dgm:pt modelId="{AB81CDA8-E70B-4793-8A2E-FEF691A59213}" type="pres">
      <dgm:prSet presAssocID="{62823A3C-6163-443C-923B-D0EA923ADCC2}" presName="compNode" presStyleCnt="0"/>
      <dgm:spPr/>
    </dgm:pt>
    <dgm:pt modelId="{F7A48003-0DE6-40AF-B08F-AA4B95F0FD65}" type="pres">
      <dgm:prSet presAssocID="{62823A3C-6163-443C-923B-D0EA923ADCC2}" presName="bgRect" presStyleLbl="bgShp" presStyleIdx="1" presStyleCnt="3"/>
      <dgm:spPr/>
    </dgm:pt>
    <dgm:pt modelId="{11E3F644-58FC-4023-A1F2-CBD51BDB5113}" type="pres">
      <dgm:prSet presAssocID="{62823A3C-6163-443C-923B-D0EA923ADCC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Ambulance"/>
        </a:ext>
      </dgm:extLst>
    </dgm:pt>
    <dgm:pt modelId="{F6E1D44B-3CE5-47B0-80E2-AEA561946182}" type="pres">
      <dgm:prSet presAssocID="{62823A3C-6163-443C-923B-D0EA923ADCC2}" presName="spaceRect" presStyleCnt="0"/>
      <dgm:spPr/>
    </dgm:pt>
    <dgm:pt modelId="{D580505B-8B5B-4D8D-9153-4897AA50EA74}" type="pres">
      <dgm:prSet presAssocID="{62823A3C-6163-443C-923B-D0EA923ADCC2}" presName="parTx" presStyleLbl="revTx" presStyleIdx="1" presStyleCnt="3">
        <dgm:presLayoutVars>
          <dgm:chMax val="0"/>
          <dgm:chPref val="0"/>
        </dgm:presLayoutVars>
      </dgm:prSet>
      <dgm:spPr/>
    </dgm:pt>
    <dgm:pt modelId="{1F8AA161-0C73-4D28-B21D-C5E3B7ED44F9}" type="pres">
      <dgm:prSet presAssocID="{F50801B6-D997-4707-ABB3-AA679CA2B361}" presName="sibTrans" presStyleCnt="0"/>
      <dgm:spPr/>
    </dgm:pt>
    <dgm:pt modelId="{236C9EE6-4362-4B9B-A939-444B9FF707C4}" type="pres">
      <dgm:prSet presAssocID="{55DF8C42-036E-4795-A4B0-EDED31726AD8}" presName="compNode" presStyleCnt="0"/>
      <dgm:spPr/>
    </dgm:pt>
    <dgm:pt modelId="{F04D7ED7-1799-4668-A51E-710BD91ECED5}" type="pres">
      <dgm:prSet presAssocID="{55DF8C42-036E-4795-A4B0-EDED31726AD8}" presName="bgRect" presStyleLbl="bgShp" presStyleIdx="2" presStyleCnt="3"/>
      <dgm:spPr/>
    </dgm:pt>
    <dgm:pt modelId="{91A70F28-6D71-4204-AE74-591593DE0890}" type="pres">
      <dgm:prSet presAssocID="{55DF8C42-036E-4795-A4B0-EDED31726AD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kull"/>
        </a:ext>
      </dgm:extLst>
    </dgm:pt>
    <dgm:pt modelId="{25F07BC0-1EC7-4CA0-8488-4A44F34D55FA}" type="pres">
      <dgm:prSet presAssocID="{55DF8C42-036E-4795-A4B0-EDED31726AD8}" presName="spaceRect" presStyleCnt="0"/>
      <dgm:spPr/>
    </dgm:pt>
    <dgm:pt modelId="{4B48AC91-736A-493E-8446-9ED1C8AE8719}" type="pres">
      <dgm:prSet presAssocID="{55DF8C42-036E-4795-A4B0-EDED31726AD8}" presName="parTx" presStyleLbl="revTx" presStyleIdx="2" presStyleCnt="3">
        <dgm:presLayoutVars>
          <dgm:chMax val="0"/>
          <dgm:chPref val="0"/>
        </dgm:presLayoutVars>
      </dgm:prSet>
      <dgm:spPr/>
    </dgm:pt>
  </dgm:ptLst>
  <dgm:cxnLst>
    <dgm:cxn modelId="{3CA15828-6C60-4FC8-B99D-C3E4391501C6}" type="presOf" srcId="{8A7F1340-E4D1-4A0D-A551-5A9A456B6ECB}" destId="{23C6B283-2432-4A7F-8602-4D9FB51D1F4C}" srcOrd="0" destOrd="0" presId="urn:microsoft.com/office/officeart/2018/2/layout/IconVerticalSolidList"/>
    <dgm:cxn modelId="{32874229-6401-4DCD-B268-60D4A10E0A6A}" srcId="{8A7F1340-E4D1-4A0D-A551-5A9A456B6ECB}" destId="{55DF8C42-036E-4795-A4B0-EDED31726AD8}" srcOrd="2" destOrd="0" parTransId="{97F86167-9E81-4942-B593-F2CB6D71BDF9}" sibTransId="{E5D2D3F8-CE12-4348-B88C-B77DDD25615E}"/>
    <dgm:cxn modelId="{F9B28F57-6FAD-431E-BDA7-EAF1B5539D89}" type="presOf" srcId="{55DF8C42-036E-4795-A4B0-EDED31726AD8}" destId="{4B48AC91-736A-493E-8446-9ED1C8AE8719}" srcOrd="0" destOrd="0" presId="urn:microsoft.com/office/officeart/2018/2/layout/IconVerticalSolidList"/>
    <dgm:cxn modelId="{26D04091-6AF6-4249-B39C-15358B38B334}" type="presOf" srcId="{62823A3C-6163-443C-923B-D0EA923ADCC2}" destId="{D580505B-8B5B-4D8D-9153-4897AA50EA74}" srcOrd="0" destOrd="0" presId="urn:microsoft.com/office/officeart/2018/2/layout/IconVerticalSolidList"/>
    <dgm:cxn modelId="{796D29AB-51A2-4373-AFFF-0BED2926708F}" srcId="{8A7F1340-E4D1-4A0D-A551-5A9A456B6ECB}" destId="{62823A3C-6163-443C-923B-D0EA923ADCC2}" srcOrd="1" destOrd="0" parTransId="{7B2F1487-C084-47E8-A369-18E258A20FA3}" sibTransId="{F50801B6-D997-4707-ABB3-AA679CA2B361}"/>
    <dgm:cxn modelId="{593B5AC8-776C-412E-8028-CCAD27094DAD}" srcId="{8A7F1340-E4D1-4A0D-A551-5A9A456B6ECB}" destId="{C68594BF-66AE-4037-988A-06DF0B35EA92}" srcOrd="0" destOrd="0" parTransId="{4F7426D5-F201-4C2D-81BD-3BC1F1A0CD04}" sibTransId="{FFC18DCE-1D09-48A8-911C-A3FD56C81AF6}"/>
    <dgm:cxn modelId="{EA52A0F9-668D-435E-B970-D7B95B51A70A}" type="presOf" srcId="{C68594BF-66AE-4037-988A-06DF0B35EA92}" destId="{335FC94F-E8C8-433A-8744-02525AD4A335}" srcOrd="0" destOrd="0" presId="urn:microsoft.com/office/officeart/2018/2/layout/IconVerticalSolidList"/>
    <dgm:cxn modelId="{740115D8-E85B-4827-BBCB-9DBA7509CDD4}" type="presParOf" srcId="{23C6B283-2432-4A7F-8602-4D9FB51D1F4C}" destId="{E31EA179-6682-4329-A6B2-1919F5B7D01D}" srcOrd="0" destOrd="0" presId="urn:microsoft.com/office/officeart/2018/2/layout/IconVerticalSolidList"/>
    <dgm:cxn modelId="{FE57DF64-D5FE-4D01-A1A1-8B2EC9B12081}" type="presParOf" srcId="{E31EA179-6682-4329-A6B2-1919F5B7D01D}" destId="{98F77478-0F49-4FC8-A262-69EB49032BAB}" srcOrd="0" destOrd="0" presId="urn:microsoft.com/office/officeart/2018/2/layout/IconVerticalSolidList"/>
    <dgm:cxn modelId="{D67E9A2C-EA87-4EFB-816A-A5CFEC231EB5}" type="presParOf" srcId="{E31EA179-6682-4329-A6B2-1919F5B7D01D}" destId="{A26D32EE-8131-4911-8AA0-BB2B6A81BFF6}" srcOrd="1" destOrd="0" presId="urn:microsoft.com/office/officeart/2018/2/layout/IconVerticalSolidList"/>
    <dgm:cxn modelId="{489A9728-6439-4FFB-BEC1-81CC78EDD280}" type="presParOf" srcId="{E31EA179-6682-4329-A6B2-1919F5B7D01D}" destId="{395C5DCF-9DEE-4799-806D-EB5EF1923338}" srcOrd="2" destOrd="0" presId="urn:microsoft.com/office/officeart/2018/2/layout/IconVerticalSolidList"/>
    <dgm:cxn modelId="{9F874AF0-F471-4EC1-92FE-A41C5FFF99B8}" type="presParOf" srcId="{E31EA179-6682-4329-A6B2-1919F5B7D01D}" destId="{335FC94F-E8C8-433A-8744-02525AD4A335}" srcOrd="3" destOrd="0" presId="urn:microsoft.com/office/officeart/2018/2/layout/IconVerticalSolidList"/>
    <dgm:cxn modelId="{1180E4AF-2EE3-46F3-AB6A-7E9D609625DD}" type="presParOf" srcId="{23C6B283-2432-4A7F-8602-4D9FB51D1F4C}" destId="{8608E851-D100-404E-B763-E749E02252EE}" srcOrd="1" destOrd="0" presId="urn:microsoft.com/office/officeart/2018/2/layout/IconVerticalSolidList"/>
    <dgm:cxn modelId="{5695AECD-FAE5-4618-B5D2-57D9BBC3F5BC}" type="presParOf" srcId="{23C6B283-2432-4A7F-8602-4D9FB51D1F4C}" destId="{AB81CDA8-E70B-4793-8A2E-FEF691A59213}" srcOrd="2" destOrd="0" presId="urn:microsoft.com/office/officeart/2018/2/layout/IconVerticalSolidList"/>
    <dgm:cxn modelId="{72BE6B0C-2C9F-4EBB-8FB1-AAF9D99B5E51}" type="presParOf" srcId="{AB81CDA8-E70B-4793-8A2E-FEF691A59213}" destId="{F7A48003-0DE6-40AF-B08F-AA4B95F0FD65}" srcOrd="0" destOrd="0" presId="urn:microsoft.com/office/officeart/2018/2/layout/IconVerticalSolidList"/>
    <dgm:cxn modelId="{E4F393CF-B3FE-45D1-A6DE-07254CD18699}" type="presParOf" srcId="{AB81CDA8-E70B-4793-8A2E-FEF691A59213}" destId="{11E3F644-58FC-4023-A1F2-CBD51BDB5113}" srcOrd="1" destOrd="0" presId="urn:microsoft.com/office/officeart/2018/2/layout/IconVerticalSolidList"/>
    <dgm:cxn modelId="{FEF9EB45-2CCE-4C62-B0AE-1F7B77D53F30}" type="presParOf" srcId="{AB81CDA8-E70B-4793-8A2E-FEF691A59213}" destId="{F6E1D44B-3CE5-47B0-80E2-AEA561946182}" srcOrd="2" destOrd="0" presId="urn:microsoft.com/office/officeart/2018/2/layout/IconVerticalSolidList"/>
    <dgm:cxn modelId="{FA034E06-A189-482A-A0B1-B510E88D1B15}" type="presParOf" srcId="{AB81CDA8-E70B-4793-8A2E-FEF691A59213}" destId="{D580505B-8B5B-4D8D-9153-4897AA50EA74}" srcOrd="3" destOrd="0" presId="urn:microsoft.com/office/officeart/2018/2/layout/IconVerticalSolidList"/>
    <dgm:cxn modelId="{A2A1FEED-332C-45C0-96A3-7DC8186EF251}" type="presParOf" srcId="{23C6B283-2432-4A7F-8602-4D9FB51D1F4C}" destId="{1F8AA161-0C73-4D28-B21D-C5E3B7ED44F9}" srcOrd="3" destOrd="0" presId="urn:microsoft.com/office/officeart/2018/2/layout/IconVerticalSolidList"/>
    <dgm:cxn modelId="{79D0D419-0555-4518-9FD5-9A04C55CD33D}" type="presParOf" srcId="{23C6B283-2432-4A7F-8602-4D9FB51D1F4C}" destId="{236C9EE6-4362-4B9B-A939-444B9FF707C4}" srcOrd="4" destOrd="0" presId="urn:microsoft.com/office/officeart/2018/2/layout/IconVerticalSolidList"/>
    <dgm:cxn modelId="{414CEC79-F7E3-4F07-92AC-FFF5B6B791D5}" type="presParOf" srcId="{236C9EE6-4362-4B9B-A939-444B9FF707C4}" destId="{F04D7ED7-1799-4668-A51E-710BD91ECED5}" srcOrd="0" destOrd="0" presId="urn:microsoft.com/office/officeart/2018/2/layout/IconVerticalSolidList"/>
    <dgm:cxn modelId="{6134ECF4-3B41-4EC3-A73D-F80BA200E552}" type="presParOf" srcId="{236C9EE6-4362-4B9B-A939-444B9FF707C4}" destId="{91A70F28-6D71-4204-AE74-591593DE0890}" srcOrd="1" destOrd="0" presId="urn:microsoft.com/office/officeart/2018/2/layout/IconVerticalSolidList"/>
    <dgm:cxn modelId="{D684356E-6C6C-4CAE-B634-815AB094A0B6}" type="presParOf" srcId="{236C9EE6-4362-4B9B-A939-444B9FF707C4}" destId="{25F07BC0-1EC7-4CA0-8488-4A44F34D55FA}" srcOrd="2" destOrd="0" presId="urn:microsoft.com/office/officeart/2018/2/layout/IconVerticalSolidList"/>
    <dgm:cxn modelId="{06A062C8-63C2-47A1-AE0A-C74D62750157}" type="presParOf" srcId="{236C9EE6-4362-4B9B-A939-444B9FF707C4}" destId="{4B48AC91-736A-493E-8446-9ED1C8AE871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6CC9624-A3E2-4251-82EF-60FA80E977DE}"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9FC7ED65-2254-4C82-804E-78BE801B4D6D}">
      <dgm:prSet/>
      <dgm:spPr/>
      <dgm:t>
        <a:bodyPr/>
        <a:lstStyle/>
        <a:p>
          <a:pPr>
            <a:lnSpc>
              <a:spcPct val="100000"/>
            </a:lnSpc>
          </a:pPr>
          <a:r>
            <a:rPr lang="en-US"/>
            <a:t>The coverage provides; </a:t>
          </a:r>
        </a:p>
      </dgm:t>
    </dgm:pt>
    <dgm:pt modelId="{4329EF67-7612-415D-92A1-5522DC370421}" type="parTrans" cxnId="{4906FAD6-52FB-48EF-9273-0112C74147AC}">
      <dgm:prSet/>
      <dgm:spPr/>
      <dgm:t>
        <a:bodyPr/>
        <a:lstStyle/>
        <a:p>
          <a:endParaRPr lang="en-US"/>
        </a:p>
      </dgm:t>
    </dgm:pt>
    <dgm:pt modelId="{8524CDA1-729E-4169-A74C-2D45FDEF5EB7}" type="sibTrans" cxnId="{4906FAD6-52FB-48EF-9273-0112C74147AC}">
      <dgm:prSet/>
      <dgm:spPr/>
      <dgm:t>
        <a:bodyPr/>
        <a:lstStyle/>
        <a:p>
          <a:pPr>
            <a:lnSpc>
              <a:spcPct val="100000"/>
            </a:lnSpc>
          </a:pPr>
          <a:endParaRPr lang="en-US"/>
        </a:p>
      </dgm:t>
    </dgm:pt>
    <dgm:pt modelId="{A53DBAFF-590D-413D-8AE1-77EF17FD7C37}">
      <dgm:prSet/>
      <dgm:spPr/>
      <dgm:t>
        <a:bodyPr/>
        <a:lstStyle/>
        <a:p>
          <a:pPr>
            <a:lnSpc>
              <a:spcPct val="100000"/>
            </a:lnSpc>
          </a:pPr>
          <a:r>
            <a:rPr lang="en-US"/>
            <a:t>Medical benefits</a:t>
          </a:r>
        </a:p>
      </dgm:t>
    </dgm:pt>
    <dgm:pt modelId="{27812980-1072-48D1-8AC6-D58DA86AA30E}" type="parTrans" cxnId="{947B1B5D-8BD9-4DE2-B9B6-2737E48FF3C6}">
      <dgm:prSet/>
      <dgm:spPr/>
      <dgm:t>
        <a:bodyPr/>
        <a:lstStyle/>
        <a:p>
          <a:endParaRPr lang="en-US"/>
        </a:p>
      </dgm:t>
    </dgm:pt>
    <dgm:pt modelId="{49280CA3-20AE-48F6-BF5B-1165F3E1675F}" type="sibTrans" cxnId="{947B1B5D-8BD9-4DE2-B9B6-2737E48FF3C6}">
      <dgm:prSet/>
      <dgm:spPr/>
      <dgm:t>
        <a:bodyPr/>
        <a:lstStyle/>
        <a:p>
          <a:pPr>
            <a:lnSpc>
              <a:spcPct val="100000"/>
            </a:lnSpc>
          </a:pPr>
          <a:endParaRPr lang="en-US"/>
        </a:p>
      </dgm:t>
    </dgm:pt>
    <dgm:pt modelId="{D1E083EC-873F-412B-8D93-C0E67525B92B}">
      <dgm:prSet/>
      <dgm:spPr/>
      <dgm:t>
        <a:bodyPr/>
        <a:lstStyle/>
        <a:p>
          <a:pPr>
            <a:lnSpc>
              <a:spcPct val="100000"/>
            </a:lnSpc>
          </a:pPr>
          <a:r>
            <a:rPr lang="en-US"/>
            <a:t>Wage replacement</a:t>
          </a:r>
        </a:p>
      </dgm:t>
    </dgm:pt>
    <dgm:pt modelId="{EAB0C794-0953-4E16-9DE0-5F876DD203BD}" type="parTrans" cxnId="{F8F1A638-55BB-49D6-9852-82126AAC1BED}">
      <dgm:prSet/>
      <dgm:spPr/>
      <dgm:t>
        <a:bodyPr/>
        <a:lstStyle/>
        <a:p>
          <a:endParaRPr lang="en-US"/>
        </a:p>
      </dgm:t>
    </dgm:pt>
    <dgm:pt modelId="{47B05751-4F48-4D69-BEC8-2BBC9BE25C7B}" type="sibTrans" cxnId="{F8F1A638-55BB-49D6-9852-82126AAC1BED}">
      <dgm:prSet/>
      <dgm:spPr/>
      <dgm:t>
        <a:bodyPr/>
        <a:lstStyle/>
        <a:p>
          <a:pPr>
            <a:lnSpc>
              <a:spcPct val="100000"/>
            </a:lnSpc>
          </a:pPr>
          <a:endParaRPr lang="en-US"/>
        </a:p>
      </dgm:t>
    </dgm:pt>
    <dgm:pt modelId="{400E0DB3-5B36-4FD3-81A0-2FA7E018F1C7}">
      <dgm:prSet/>
      <dgm:spPr/>
      <dgm:t>
        <a:bodyPr/>
        <a:lstStyle/>
        <a:p>
          <a:pPr>
            <a:lnSpc>
              <a:spcPct val="100000"/>
            </a:lnSpc>
          </a:pPr>
          <a:r>
            <a:rPr lang="en-US"/>
            <a:t>Death benefits </a:t>
          </a:r>
        </a:p>
      </dgm:t>
    </dgm:pt>
    <dgm:pt modelId="{82CFC526-AD11-41C2-90A6-B8901ADAD523}" type="parTrans" cxnId="{3BDAFFCC-8F02-4774-9BD2-0EB73A27C3CB}">
      <dgm:prSet/>
      <dgm:spPr/>
      <dgm:t>
        <a:bodyPr/>
        <a:lstStyle/>
        <a:p>
          <a:endParaRPr lang="en-US"/>
        </a:p>
      </dgm:t>
    </dgm:pt>
    <dgm:pt modelId="{84AF6024-FD87-4F55-A90D-B8E55C9B95FB}" type="sibTrans" cxnId="{3BDAFFCC-8F02-4774-9BD2-0EB73A27C3CB}">
      <dgm:prSet/>
      <dgm:spPr/>
      <dgm:t>
        <a:bodyPr/>
        <a:lstStyle/>
        <a:p>
          <a:endParaRPr lang="en-US"/>
        </a:p>
      </dgm:t>
    </dgm:pt>
    <dgm:pt modelId="{D7FE5C4A-6D00-45FA-B5CA-E5604B36D026}" type="pres">
      <dgm:prSet presAssocID="{46CC9624-A3E2-4251-82EF-60FA80E977DE}" presName="root" presStyleCnt="0">
        <dgm:presLayoutVars>
          <dgm:dir/>
          <dgm:resizeHandles val="exact"/>
        </dgm:presLayoutVars>
      </dgm:prSet>
      <dgm:spPr/>
    </dgm:pt>
    <dgm:pt modelId="{A25D9AD7-176C-4453-BBE7-410A4E10E6C7}" type="pres">
      <dgm:prSet presAssocID="{46CC9624-A3E2-4251-82EF-60FA80E977DE}" presName="container" presStyleCnt="0">
        <dgm:presLayoutVars>
          <dgm:dir/>
          <dgm:resizeHandles val="exact"/>
        </dgm:presLayoutVars>
      </dgm:prSet>
      <dgm:spPr/>
    </dgm:pt>
    <dgm:pt modelId="{5FCF136E-697A-49F9-88B8-0FD2AB8A26B5}" type="pres">
      <dgm:prSet presAssocID="{9FC7ED65-2254-4C82-804E-78BE801B4D6D}" presName="compNode" presStyleCnt="0"/>
      <dgm:spPr/>
    </dgm:pt>
    <dgm:pt modelId="{3CB7C844-1292-41BE-831F-AD4DF3291B1C}" type="pres">
      <dgm:prSet presAssocID="{9FC7ED65-2254-4C82-804E-78BE801B4D6D}" presName="iconBgRect" presStyleLbl="bgShp" presStyleIdx="0" presStyleCnt="4"/>
      <dgm:spPr/>
    </dgm:pt>
    <dgm:pt modelId="{83B05055-868D-4875-BCB8-335DA2D895B1}" type="pres">
      <dgm:prSet presAssocID="{9FC7ED65-2254-4C82-804E-78BE801B4D6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Read"/>
        </a:ext>
      </dgm:extLst>
    </dgm:pt>
    <dgm:pt modelId="{2D089838-B1EB-4DC8-B7D7-C25AD816C3E4}" type="pres">
      <dgm:prSet presAssocID="{9FC7ED65-2254-4C82-804E-78BE801B4D6D}" presName="spaceRect" presStyleCnt="0"/>
      <dgm:spPr/>
    </dgm:pt>
    <dgm:pt modelId="{026DB626-B9EA-435E-8344-3D84E48EE303}" type="pres">
      <dgm:prSet presAssocID="{9FC7ED65-2254-4C82-804E-78BE801B4D6D}" presName="textRect" presStyleLbl="revTx" presStyleIdx="0" presStyleCnt="4">
        <dgm:presLayoutVars>
          <dgm:chMax val="1"/>
          <dgm:chPref val="1"/>
        </dgm:presLayoutVars>
      </dgm:prSet>
      <dgm:spPr/>
    </dgm:pt>
    <dgm:pt modelId="{54C90460-3789-4042-919E-248A45EBDED3}" type="pres">
      <dgm:prSet presAssocID="{8524CDA1-729E-4169-A74C-2D45FDEF5EB7}" presName="sibTrans" presStyleLbl="sibTrans2D1" presStyleIdx="0" presStyleCnt="0"/>
      <dgm:spPr/>
    </dgm:pt>
    <dgm:pt modelId="{FEFD0E01-56F5-46DF-9DCF-5C8CFCC2F49A}" type="pres">
      <dgm:prSet presAssocID="{A53DBAFF-590D-413D-8AE1-77EF17FD7C37}" presName="compNode" presStyleCnt="0"/>
      <dgm:spPr/>
    </dgm:pt>
    <dgm:pt modelId="{B074166E-0611-445A-8F90-C7CA6D3F3C73}" type="pres">
      <dgm:prSet presAssocID="{A53DBAFF-590D-413D-8AE1-77EF17FD7C37}" presName="iconBgRect" presStyleLbl="bgShp" presStyleIdx="1" presStyleCnt="4"/>
      <dgm:spPr/>
    </dgm:pt>
    <dgm:pt modelId="{13B2EC99-BC92-47F9-B830-B4F144CF32A9}" type="pres">
      <dgm:prSet presAssocID="{A53DBAFF-590D-413D-8AE1-77EF17FD7C3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ospital First Aid"/>
        </a:ext>
      </dgm:extLst>
    </dgm:pt>
    <dgm:pt modelId="{F2BBB39C-8A80-4FC0-883B-46A045E87C84}" type="pres">
      <dgm:prSet presAssocID="{A53DBAFF-590D-413D-8AE1-77EF17FD7C37}" presName="spaceRect" presStyleCnt="0"/>
      <dgm:spPr/>
    </dgm:pt>
    <dgm:pt modelId="{9DF3F8F2-A6B2-4988-B4B1-CC1B0D38B437}" type="pres">
      <dgm:prSet presAssocID="{A53DBAFF-590D-413D-8AE1-77EF17FD7C37}" presName="textRect" presStyleLbl="revTx" presStyleIdx="1" presStyleCnt="4">
        <dgm:presLayoutVars>
          <dgm:chMax val="1"/>
          <dgm:chPref val="1"/>
        </dgm:presLayoutVars>
      </dgm:prSet>
      <dgm:spPr/>
    </dgm:pt>
    <dgm:pt modelId="{93F89620-8331-4E79-8774-207B67E21EEC}" type="pres">
      <dgm:prSet presAssocID="{49280CA3-20AE-48F6-BF5B-1165F3E1675F}" presName="sibTrans" presStyleLbl="sibTrans2D1" presStyleIdx="0" presStyleCnt="0"/>
      <dgm:spPr/>
    </dgm:pt>
    <dgm:pt modelId="{975E1471-103A-4FEE-BEFB-65833E2499C0}" type="pres">
      <dgm:prSet presAssocID="{D1E083EC-873F-412B-8D93-C0E67525B92B}" presName="compNode" presStyleCnt="0"/>
      <dgm:spPr/>
    </dgm:pt>
    <dgm:pt modelId="{0B721025-A313-473D-99DE-69E97D2C8650}" type="pres">
      <dgm:prSet presAssocID="{D1E083EC-873F-412B-8D93-C0E67525B92B}" presName="iconBgRect" presStyleLbl="bgShp" presStyleIdx="2" presStyleCnt="4"/>
      <dgm:spPr/>
    </dgm:pt>
    <dgm:pt modelId="{490F280C-71BB-42D6-A70E-C0DD3297EBB9}" type="pres">
      <dgm:prSet presAssocID="{D1E083EC-873F-412B-8D93-C0E67525B92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Onboarding"/>
        </a:ext>
      </dgm:extLst>
    </dgm:pt>
    <dgm:pt modelId="{A4E9C9B2-6D30-43EF-92EA-DF2414FE1E2A}" type="pres">
      <dgm:prSet presAssocID="{D1E083EC-873F-412B-8D93-C0E67525B92B}" presName="spaceRect" presStyleCnt="0"/>
      <dgm:spPr/>
    </dgm:pt>
    <dgm:pt modelId="{C4027506-B284-4697-8AD9-CF70B10D97F0}" type="pres">
      <dgm:prSet presAssocID="{D1E083EC-873F-412B-8D93-C0E67525B92B}" presName="textRect" presStyleLbl="revTx" presStyleIdx="2" presStyleCnt="4">
        <dgm:presLayoutVars>
          <dgm:chMax val="1"/>
          <dgm:chPref val="1"/>
        </dgm:presLayoutVars>
      </dgm:prSet>
      <dgm:spPr/>
    </dgm:pt>
    <dgm:pt modelId="{41C155EF-D977-4783-8CDF-5FC853E11566}" type="pres">
      <dgm:prSet presAssocID="{47B05751-4F48-4D69-BEC8-2BBC9BE25C7B}" presName="sibTrans" presStyleLbl="sibTrans2D1" presStyleIdx="0" presStyleCnt="0"/>
      <dgm:spPr/>
    </dgm:pt>
    <dgm:pt modelId="{CDD00417-BCD5-4DF0-8A9C-E1A8BCCB55CA}" type="pres">
      <dgm:prSet presAssocID="{400E0DB3-5B36-4FD3-81A0-2FA7E018F1C7}" presName="compNode" presStyleCnt="0"/>
      <dgm:spPr/>
    </dgm:pt>
    <dgm:pt modelId="{D764BD9A-A950-47D7-92B1-78C17CBF54DD}" type="pres">
      <dgm:prSet presAssocID="{400E0DB3-5B36-4FD3-81A0-2FA7E018F1C7}" presName="iconBgRect" presStyleLbl="bgShp" presStyleIdx="3" presStyleCnt="4"/>
      <dgm:spPr/>
    </dgm:pt>
    <dgm:pt modelId="{E08664A2-DCDE-4DE0-9180-BD467F73C8AA}" type="pres">
      <dgm:prSet presAssocID="{400E0DB3-5B36-4FD3-81A0-2FA7E018F1C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Family"/>
        </a:ext>
      </dgm:extLst>
    </dgm:pt>
    <dgm:pt modelId="{06EC48E6-BAEF-422C-A478-43D708B4F557}" type="pres">
      <dgm:prSet presAssocID="{400E0DB3-5B36-4FD3-81A0-2FA7E018F1C7}" presName="spaceRect" presStyleCnt="0"/>
      <dgm:spPr/>
    </dgm:pt>
    <dgm:pt modelId="{F45FBCAB-71AB-492B-A31B-FA19ABFAFFA0}" type="pres">
      <dgm:prSet presAssocID="{400E0DB3-5B36-4FD3-81A0-2FA7E018F1C7}" presName="textRect" presStyleLbl="revTx" presStyleIdx="3" presStyleCnt="4">
        <dgm:presLayoutVars>
          <dgm:chMax val="1"/>
          <dgm:chPref val="1"/>
        </dgm:presLayoutVars>
      </dgm:prSet>
      <dgm:spPr/>
    </dgm:pt>
  </dgm:ptLst>
  <dgm:cxnLst>
    <dgm:cxn modelId="{9982ED0B-2B0E-4856-9149-31C808A0F07D}" type="presOf" srcId="{A53DBAFF-590D-413D-8AE1-77EF17FD7C37}" destId="{9DF3F8F2-A6B2-4988-B4B1-CC1B0D38B437}" srcOrd="0" destOrd="0" presId="urn:microsoft.com/office/officeart/2018/2/layout/IconCircleList"/>
    <dgm:cxn modelId="{DB03B023-A9BF-47EF-9D10-52E0681DC20E}" type="presOf" srcId="{9FC7ED65-2254-4C82-804E-78BE801B4D6D}" destId="{026DB626-B9EA-435E-8344-3D84E48EE303}" srcOrd="0" destOrd="0" presId="urn:microsoft.com/office/officeart/2018/2/layout/IconCircleList"/>
    <dgm:cxn modelId="{F8F1A638-55BB-49D6-9852-82126AAC1BED}" srcId="{46CC9624-A3E2-4251-82EF-60FA80E977DE}" destId="{D1E083EC-873F-412B-8D93-C0E67525B92B}" srcOrd="2" destOrd="0" parTransId="{EAB0C794-0953-4E16-9DE0-5F876DD203BD}" sibTransId="{47B05751-4F48-4D69-BEC8-2BBC9BE25C7B}"/>
    <dgm:cxn modelId="{2E8E055B-7E11-444E-A6BD-F8BD7BAC33F0}" type="presOf" srcId="{46CC9624-A3E2-4251-82EF-60FA80E977DE}" destId="{D7FE5C4A-6D00-45FA-B5CA-E5604B36D026}" srcOrd="0" destOrd="0" presId="urn:microsoft.com/office/officeart/2018/2/layout/IconCircleList"/>
    <dgm:cxn modelId="{947B1B5D-8BD9-4DE2-B9B6-2737E48FF3C6}" srcId="{46CC9624-A3E2-4251-82EF-60FA80E977DE}" destId="{A53DBAFF-590D-413D-8AE1-77EF17FD7C37}" srcOrd="1" destOrd="0" parTransId="{27812980-1072-48D1-8AC6-D58DA86AA30E}" sibTransId="{49280CA3-20AE-48F6-BF5B-1165F3E1675F}"/>
    <dgm:cxn modelId="{CCC7156A-0523-40EE-AC58-36E469853E80}" type="presOf" srcId="{400E0DB3-5B36-4FD3-81A0-2FA7E018F1C7}" destId="{F45FBCAB-71AB-492B-A31B-FA19ABFAFFA0}" srcOrd="0" destOrd="0" presId="urn:microsoft.com/office/officeart/2018/2/layout/IconCircleList"/>
    <dgm:cxn modelId="{85DDC56F-F588-4645-9613-AB734F82DB64}" type="presOf" srcId="{D1E083EC-873F-412B-8D93-C0E67525B92B}" destId="{C4027506-B284-4697-8AD9-CF70B10D97F0}" srcOrd="0" destOrd="0" presId="urn:microsoft.com/office/officeart/2018/2/layout/IconCircleList"/>
    <dgm:cxn modelId="{3D217A94-1966-4EB1-A711-4758DB4F7C1C}" type="presOf" srcId="{8524CDA1-729E-4169-A74C-2D45FDEF5EB7}" destId="{54C90460-3789-4042-919E-248A45EBDED3}" srcOrd="0" destOrd="0" presId="urn:microsoft.com/office/officeart/2018/2/layout/IconCircleList"/>
    <dgm:cxn modelId="{2329B7C3-C07B-42B7-8BC4-410284DE0FF0}" type="presOf" srcId="{47B05751-4F48-4D69-BEC8-2BBC9BE25C7B}" destId="{41C155EF-D977-4783-8CDF-5FC853E11566}" srcOrd="0" destOrd="0" presId="urn:microsoft.com/office/officeart/2018/2/layout/IconCircleList"/>
    <dgm:cxn modelId="{3BDAFFCC-8F02-4774-9BD2-0EB73A27C3CB}" srcId="{46CC9624-A3E2-4251-82EF-60FA80E977DE}" destId="{400E0DB3-5B36-4FD3-81A0-2FA7E018F1C7}" srcOrd="3" destOrd="0" parTransId="{82CFC526-AD11-41C2-90A6-B8901ADAD523}" sibTransId="{84AF6024-FD87-4F55-A90D-B8E55C9B95FB}"/>
    <dgm:cxn modelId="{4906FAD6-52FB-48EF-9273-0112C74147AC}" srcId="{46CC9624-A3E2-4251-82EF-60FA80E977DE}" destId="{9FC7ED65-2254-4C82-804E-78BE801B4D6D}" srcOrd="0" destOrd="0" parTransId="{4329EF67-7612-415D-92A1-5522DC370421}" sibTransId="{8524CDA1-729E-4169-A74C-2D45FDEF5EB7}"/>
    <dgm:cxn modelId="{42F344F4-8561-4559-80F6-AC8F30399357}" type="presOf" srcId="{49280CA3-20AE-48F6-BF5B-1165F3E1675F}" destId="{93F89620-8331-4E79-8774-207B67E21EEC}" srcOrd="0" destOrd="0" presId="urn:microsoft.com/office/officeart/2018/2/layout/IconCircleList"/>
    <dgm:cxn modelId="{6CA1EFB2-B594-425D-9A2F-9BBA8F0FB016}" type="presParOf" srcId="{D7FE5C4A-6D00-45FA-B5CA-E5604B36D026}" destId="{A25D9AD7-176C-4453-BBE7-410A4E10E6C7}" srcOrd="0" destOrd="0" presId="urn:microsoft.com/office/officeart/2018/2/layout/IconCircleList"/>
    <dgm:cxn modelId="{35A92BBF-6DF0-4A38-AB76-F7B8FB095286}" type="presParOf" srcId="{A25D9AD7-176C-4453-BBE7-410A4E10E6C7}" destId="{5FCF136E-697A-49F9-88B8-0FD2AB8A26B5}" srcOrd="0" destOrd="0" presId="urn:microsoft.com/office/officeart/2018/2/layout/IconCircleList"/>
    <dgm:cxn modelId="{5C99E192-511A-448F-8CEF-484845D61DED}" type="presParOf" srcId="{5FCF136E-697A-49F9-88B8-0FD2AB8A26B5}" destId="{3CB7C844-1292-41BE-831F-AD4DF3291B1C}" srcOrd="0" destOrd="0" presId="urn:microsoft.com/office/officeart/2018/2/layout/IconCircleList"/>
    <dgm:cxn modelId="{B3843C4D-E1C3-4AB4-B171-E1097493506A}" type="presParOf" srcId="{5FCF136E-697A-49F9-88B8-0FD2AB8A26B5}" destId="{83B05055-868D-4875-BCB8-335DA2D895B1}" srcOrd="1" destOrd="0" presId="urn:microsoft.com/office/officeart/2018/2/layout/IconCircleList"/>
    <dgm:cxn modelId="{476FA809-F01F-4CF2-8B53-D78CACA2AED2}" type="presParOf" srcId="{5FCF136E-697A-49F9-88B8-0FD2AB8A26B5}" destId="{2D089838-B1EB-4DC8-B7D7-C25AD816C3E4}" srcOrd="2" destOrd="0" presId="urn:microsoft.com/office/officeart/2018/2/layout/IconCircleList"/>
    <dgm:cxn modelId="{2C03DF25-8D3D-4612-956F-D9B9140DD159}" type="presParOf" srcId="{5FCF136E-697A-49F9-88B8-0FD2AB8A26B5}" destId="{026DB626-B9EA-435E-8344-3D84E48EE303}" srcOrd="3" destOrd="0" presId="urn:microsoft.com/office/officeart/2018/2/layout/IconCircleList"/>
    <dgm:cxn modelId="{C48AF55F-5A45-40F1-AEB3-4FB660612B37}" type="presParOf" srcId="{A25D9AD7-176C-4453-BBE7-410A4E10E6C7}" destId="{54C90460-3789-4042-919E-248A45EBDED3}" srcOrd="1" destOrd="0" presId="urn:microsoft.com/office/officeart/2018/2/layout/IconCircleList"/>
    <dgm:cxn modelId="{9588053E-7203-4680-86CF-CAA85A9F112C}" type="presParOf" srcId="{A25D9AD7-176C-4453-BBE7-410A4E10E6C7}" destId="{FEFD0E01-56F5-46DF-9DCF-5C8CFCC2F49A}" srcOrd="2" destOrd="0" presId="urn:microsoft.com/office/officeart/2018/2/layout/IconCircleList"/>
    <dgm:cxn modelId="{FD10BDB6-4BBA-46E3-9BFD-6257107E2A39}" type="presParOf" srcId="{FEFD0E01-56F5-46DF-9DCF-5C8CFCC2F49A}" destId="{B074166E-0611-445A-8F90-C7CA6D3F3C73}" srcOrd="0" destOrd="0" presId="urn:microsoft.com/office/officeart/2018/2/layout/IconCircleList"/>
    <dgm:cxn modelId="{DB645FBE-3310-4742-A173-7F588759A0DF}" type="presParOf" srcId="{FEFD0E01-56F5-46DF-9DCF-5C8CFCC2F49A}" destId="{13B2EC99-BC92-47F9-B830-B4F144CF32A9}" srcOrd="1" destOrd="0" presId="urn:microsoft.com/office/officeart/2018/2/layout/IconCircleList"/>
    <dgm:cxn modelId="{9BCE6302-12E7-4548-940C-1DA8040C1339}" type="presParOf" srcId="{FEFD0E01-56F5-46DF-9DCF-5C8CFCC2F49A}" destId="{F2BBB39C-8A80-4FC0-883B-46A045E87C84}" srcOrd="2" destOrd="0" presId="urn:microsoft.com/office/officeart/2018/2/layout/IconCircleList"/>
    <dgm:cxn modelId="{BECD4B12-804A-453D-AF2A-82412F3D2A28}" type="presParOf" srcId="{FEFD0E01-56F5-46DF-9DCF-5C8CFCC2F49A}" destId="{9DF3F8F2-A6B2-4988-B4B1-CC1B0D38B437}" srcOrd="3" destOrd="0" presId="urn:microsoft.com/office/officeart/2018/2/layout/IconCircleList"/>
    <dgm:cxn modelId="{2C85CEC0-F27B-461F-80FA-03710731F034}" type="presParOf" srcId="{A25D9AD7-176C-4453-BBE7-410A4E10E6C7}" destId="{93F89620-8331-4E79-8774-207B67E21EEC}" srcOrd="3" destOrd="0" presId="urn:microsoft.com/office/officeart/2018/2/layout/IconCircleList"/>
    <dgm:cxn modelId="{36663895-DD97-4079-84A7-193EDFFB9242}" type="presParOf" srcId="{A25D9AD7-176C-4453-BBE7-410A4E10E6C7}" destId="{975E1471-103A-4FEE-BEFB-65833E2499C0}" srcOrd="4" destOrd="0" presId="urn:microsoft.com/office/officeart/2018/2/layout/IconCircleList"/>
    <dgm:cxn modelId="{0285227E-9D22-44D4-B314-891800A0E9C4}" type="presParOf" srcId="{975E1471-103A-4FEE-BEFB-65833E2499C0}" destId="{0B721025-A313-473D-99DE-69E97D2C8650}" srcOrd="0" destOrd="0" presId="urn:microsoft.com/office/officeart/2018/2/layout/IconCircleList"/>
    <dgm:cxn modelId="{B97C9A0D-2FCF-4EEF-810A-9AF6CBBDF5BF}" type="presParOf" srcId="{975E1471-103A-4FEE-BEFB-65833E2499C0}" destId="{490F280C-71BB-42D6-A70E-C0DD3297EBB9}" srcOrd="1" destOrd="0" presId="urn:microsoft.com/office/officeart/2018/2/layout/IconCircleList"/>
    <dgm:cxn modelId="{AA8B468F-E0D6-42F4-B8C4-2867069FDC30}" type="presParOf" srcId="{975E1471-103A-4FEE-BEFB-65833E2499C0}" destId="{A4E9C9B2-6D30-43EF-92EA-DF2414FE1E2A}" srcOrd="2" destOrd="0" presId="urn:microsoft.com/office/officeart/2018/2/layout/IconCircleList"/>
    <dgm:cxn modelId="{D25C75F4-AB19-463B-BA9D-CBA140B6B730}" type="presParOf" srcId="{975E1471-103A-4FEE-BEFB-65833E2499C0}" destId="{C4027506-B284-4697-8AD9-CF70B10D97F0}" srcOrd="3" destOrd="0" presId="urn:microsoft.com/office/officeart/2018/2/layout/IconCircleList"/>
    <dgm:cxn modelId="{A28492C0-691E-4C88-9F27-16B23172136C}" type="presParOf" srcId="{A25D9AD7-176C-4453-BBE7-410A4E10E6C7}" destId="{41C155EF-D977-4783-8CDF-5FC853E11566}" srcOrd="5" destOrd="0" presId="urn:microsoft.com/office/officeart/2018/2/layout/IconCircleList"/>
    <dgm:cxn modelId="{5CC2FFE6-6141-417E-89E1-B546C124D00D}" type="presParOf" srcId="{A25D9AD7-176C-4453-BBE7-410A4E10E6C7}" destId="{CDD00417-BCD5-4DF0-8A9C-E1A8BCCB55CA}" srcOrd="6" destOrd="0" presId="urn:microsoft.com/office/officeart/2018/2/layout/IconCircleList"/>
    <dgm:cxn modelId="{F041A29D-8D80-41B2-9C42-B73B8820C13F}" type="presParOf" srcId="{CDD00417-BCD5-4DF0-8A9C-E1A8BCCB55CA}" destId="{D764BD9A-A950-47D7-92B1-78C17CBF54DD}" srcOrd="0" destOrd="0" presId="urn:microsoft.com/office/officeart/2018/2/layout/IconCircleList"/>
    <dgm:cxn modelId="{039DD36F-7B0C-44CB-A323-B5A5D49450F7}" type="presParOf" srcId="{CDD00417-BCD5-4DF0-8A9C-E1A8BCCB55CA}" destId="{E08664A2-DCDE-4DE0-9180-BD467F73C8AA}" srcOrd="1" destOrd="0" presId="urn:microsoft.com/office/officeart/2018/2/layout/IconCircleList"/>
    <dgm:cxn modelId="{D8C25E5C-3D58-45A3-8AC6-DE89C2B753EC}" type="presParOf" srcId="{CDD00417-BCD5-4DF0-8A9C-E1A8BCCB55CA}" destId="{06EC48E6-BAEF-422C-A478-43D708B4F557}" srcOrd="2" destOrd="0" presId="urn:microsoft.com/office/officeart/2018/2/layout/IconCircleList"/>
    <dgm:cxn modelId="{B96887E6-11D4-4EA9-98EE-3DC0C198B549}" type="presParOf" srcId="{CDD00417-BCD5-4DF0-8A9C-E1A8BCCB55CA}" destId="{F45FBCAB-71AB-492B-A31B-FA19ABFAFFA0}"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25E511-2C5D-4066-929B-5325E9B20491}"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3E26AFFF-9DDC-4A9C-9EE8-21A30E4E7E94}">
      <dgm:prSet/>
      <dgm:spPr/>
      <dgm:t>
        <a:bodyPr/>
        <a:lstStyle/>
        <a:p>
          <a:r>
            <a:rPr lang="en-US"/>
            <a:t>Formal hearing </a:t>
          </a:r>
        </a:p>
      </dgm:t>
    </dgm:pt>
    <dgm:pt modelId="{E5F35CDA-186C-4C86-B6BB-4AAFE17773BD}" type="parTrans" cxnId="{BB84B82A-480B-4048-989A-75F7D9A31F87}">
      <dgm:prSet/>
      <dgm:spPr/>
      <dgm:t>
        <a:bodyPr/>
        <a:lstStyle/>
        <a:p>
          <a:endParaRPr lang="en-US"/>
        </a:p>
      </dgm:t>
    </dgm:pt>
    <dgm:pt modelId="{0D2A988A-35B0-4403-AF5C-8860289D0359}" type="sibTrans" cxnId="{BB84B82A-480B-4048-989A-75F7D9A31F87}">
      <dgm:prSet/>
      <dgm:spPr/>
      <dgm:t>
        <a:bodyPr/>
        <a:lstStyle/>
        <a:p>
          <a:endParaRPr lang="en-US"/>
        </a:p>
      </dgm:t>
    </dgm:pt>
    <dgm:pt modelId="{1A1A9C50-610F-453E-AB2A-0FE873B824EC}">
      <dgm:prSet/>
      <dgm:spPr/>
      <dgm:t>
        <a:bodyPr/>
        <a:lstStyle/>
        <a:p>
          <a:r>
            <a:rPr lang="en-US"/>
            <a:t>Appeals </a:t>
          </a:r>
        </a:p>
      </dgm:t>
    </dgm:pt>
    <dgm:pt modelId="{3956D937-D132-4DE5-AF5A-0CAB656C95C5}" type="parTrans" cxnId="{6B925A55-D5E4-40EE-8C93-853D56E79F15}">
      <dgm:prSet/>
      <dgm:spPr/>
      <dgm:t>
        <a:bodyPr/>
        <a:lstStyle/>
        <a:p>
          <a:endParaRPr lang="en-US"/>
        </a:p>
      </dgm:t>
    </dgm:pt>
    <dgm:pt modelId="{F1197B98-F6B1-41FD-BAD2-226FF5ABE5DD}" type="sibTrans" cxnId="{6B925A55-D5E4-40EE-8C93-853D56E79F15}">
      <dgm:prSet/>
      <dgm:spPr/>
      <dgm:t>
        <a:bodyPr/>
        <a:lstStyle/>
        <a:p>
          <a:endParaRPr lang="en-US"/>
        </a:p>
      </dgm:t>
    </dgm:pt>
    <dgm:pt modelId="{F19FC089-D05F-45E2-9017-25161C597A0B}">
      <dgm:prSet/>
      <dgm:spPr/>
      <dgm:t>
        <a:bodyPr/>
        <a:lstStyle/>
        <a:p>
          <a:r>
            <a:rPr lang="en-US"/>
            <a:t>Further appeals </a:t>
          </a:r>
        </a:p>
      </dgm:t>
    </dgm:pt>
    <dgm:pt modelId="{7DE897AF-ADE4-4B7F-A7D9-5404BF65A56A}" type="parTrans" cxnId="{D272BC78-FE7A-40E5-AE6E-5A63EC3D6A3E}">
      <dgm:prSet/>
      <dgm:spPr/>
      <dgm:t>
        <a:bodyPr/>
        <a:lstStyle/>
        <a:p>
          <a:endParaRPr lang="en-US"/>
        </a:p>
      </dgm:t>
    </dgm:pt>
    <dgm:pt modelId="{13EB7094-D8FF-45C9-81FE-14241D5E5D88}" type="sibTrans" cxnId="{D272BC78-FE7A-40E5-AE6E-5A63EC3D6A3E}">
      <dgm:prSet/>
      <dgm:spPr/>
      <dgm:t>
        <a:bodyPr/>
        <a:lstStyle/>
        <a:p>
          <a:endParaRPr lang="en-US"/>
        </a:p>
      </dgm:t>
    </dgm:pt>
    <dgm:pt modelId="{A15CB0C7-6BF0-4B1E-AA0C-C8E3C49709F3}" type="pres">
      <dgm:prSet presAssocID="{5225E511-2C5D-4066-929B-5325E9B20491}" presName="hierChild1" presStyleCnt="0">
        <dgm:presLayoutVars>
          <dgm:chPref val="1"/>
          <dgm:dir/>
          <dgm:animOne val="branch"/>
          <dgm:animLvl val="lvl"/>
          <dgm:resizeHandles/>
        </dgm:presLayoutVars>
      </dgm:prSet>
      <dgm:spPr/>
    </dgm:pt>
    <dgm:pt modelId="{E7F34560-9000-4BE1-847E-A56CF1FA487A}" type="pres">
      <dgm:prSet presAssocID="{3E26AFFF-9DDC-4A9C-9EE8-21A30E4E7E94}" presName="hierRoot1" presStyleCnt="0"/>
      <dgm:spPr/>
    </dgm:pt>
    <dgm:pt modelId="{38C9FFA1-E55E-4F0B-999F-F06E529B69E4}" type="pres">
      <dgm:prSet presAssocID="{3E26AFFF-9DDC-4A9C-9EE8-21A30E4E7E94}" presName="composite" presStyleCnt="0"/>
      <dgm:spPr/>
    </dgm:pt>
    <dgm:pt modelId="{C9A9E88E-1B40-4714-847D-93CC9DF6B0A9}" type="pres">
      <dgm:prSet presAssocID="{3E26AFFF-9DDC-4A9C-9EE8-21A30E4E7E94}" presName="background" presStyleLbl="node0" presStyleIdx="0" presStyleCnt="3"/>
      <dgm:spPr/>
    </dgm:pt>
    <dgm:pt modelId="{B6D8ACE1-5EEC-4912-948D-781E87CEF484}" type="pres">
      <dgm:prSet presAssocID="{3E26AFFF-9DDC-4A9C-9EE8-21A30E4E7E94}" presName="text" presStyleLbl="fgAcc0" presStyleIdx="0" presStyleCnt="3">
        <dgm:presLayoutVars>
          <dgm:chPref val="3"/>
        </dgm:presLayoutVars>
      </dgm:prSet>
      <dgm:spPr/>
    </dgm:pt>
    <dgm:pt modelId="{C9A957B4-51B9-4DE3-8A70-37D6DC10FBF6}" type="pres">
      <dgm:prSet presAssocID="{3E26AFFF-9DDC-4A9C-9EE8-21A30E4E7E94}" presName="hierChild2" presStyleCnt="0"/>
      <dgm:spPr/>
    </dgm:pt>
    <dgm:pt modelId="{598A09AD-B33B-4A9A-98A1-E1C6B3EA232B}" type="pres">
      <dgm:prSet presAssocID="{1A1A9C50-610F-453E-AB2A-0FE873B824EC}" presName="hierRoot1" presStyleCnt="0"/>
      <dgm:spPr/>
    </dgm:pt>
    <dgm:pt modelId="{5444D4A3-E707-42B4-A420-93E3EE2A25C1}" type="pres">
      <dgm:prSet presAssocID="{1A1A9C50-610F-453E-AB2A-0FE873B824EC}" presName="composite" presStyleCnt="0"/>
      <dgm:spPr/>
    </dgm:pt>
    <dgm:pt modelId="{F2D27436-E91E-47BE-A9EE-8E96CE9EDBB2}" type="pres">
      <dgm:prSet presAssocID="{1A1A9C50-610F-453E-AB2A-0FE873B824EC}" presName="background" presStyleLbl="node0" presStyleIdx="1" presStyleCnt="3"/>
      <dgm:spPr/>
    </dgm:pt>
    <dgm:pt modelId="{BE170B5E-F1FF-4EEF-B6C1-52358B068CB8}" type="pres">
      <dgm:prSet presAssocID="{1A1A9C50-610F-453E-AB2A-0FE873B824EC}" presName="text" presStyleLbl="fgAcc0" presStyleIdx="1" presStyleCnt="3">
        <dgm:presLayoutVars>
          <dgm:chPref val="3"/>
        </dgm:presLayoutVars>
      </dgm:prSet>
      <dgm:spPr/>
    </dgm:pt>
    <dgm:pt modelId="{B12E815E-1199-4B8B-B9E0-63EC9830F3D2}" type="pres">
      <dgm:prSet presAssocID="{1A1A9C50-610F-453E-AB2A-0FE873B824EC}" presName="hierChild2" presStyleCnt="0"/>
      <dgm:spPr/>
    </dgm:pt>
    <dgm:pt modelId="{F0BA7EE4-41EA-4F1B-8391-3A6984B027A0}" type="pres">
      <dgm:prSet presAssocID="{F19FC089-D05F-45E2-9017-25161C597A0B}" presName="hierRoot1" presStyleCnt="0"/>
      <dgm:spPr/>
    </dgm:pt>
    <dgm:pt modelId="{A9B009CD-3B08-4089-B674-A87027BF7A65}" type="pres">
      <dgm:prSet presAssocID="{F19FC089-D05F-45E2-9017-25161C597A0B}" presName="composite" presStyleCnt="0"/>
      <dgm:spPr/>
    </dgm:pt>
    <dgm:pt modelId="{9E6F48B3-0C8E-4EE3-8B0D-C897F389EC66}" type="pres">
      <dgm:prSet presAssocID="{F19FC089-D05F-45E2-9017-25161C597A0B}" presName="background" presStyleLbl="node0" presStyleIdx="2" presStyleCnt="3"/>
      <dgm:spPr/>
    </dgm:pt>
    <dgm:pt modelId="{D2A10578-BE3C-4DC8-BE91-8F5BB569410D}" type="pres">
      <dgm:prSet presAssocID="{F19FC089-D05F-45E2-9017-25161C597A0B}" presName="text" presStyleLbl="fgAcc0" presStyleIdx="2" presStyleCnt="3">
        <dgm:presLayoutVars>
          <dgm:chPref val="3"/>
        </dgm:presLayoutVars>
      </dgm:prSet>
      <dgm:spPr/>
    </dgm:pt>
    <dgm:pt modelId="{8A79E3A4-4061-41C3-8C44-FFB8851E1F20}" type="pres">
      <dgm:prSet presAssocID="{F19FC089-D05F-45E2-9017-25161C597A0B}" presName="hierChild2" presStyleCnt="0"/>
      <dgm:spPr/>
    </dgm:pt>
  </dgm:ptLst>
  <dgm:cxnLst>
    <dgm:cxn modelId="{228FFF10-F47D-4F17-BA56-44D1E6338D9A}" type="presOf" srcId="{3E26AFFF-9DDC-4A9C-9EE8-21A30E4E7E94}" destId="{B6D8ACE1-5EEC-4912-948D-781E87CEF484}" srcOrd="0" destOrd="0" presId="urn:microsoft.com/office/officeart/2005/8/layout/hierarchy1"/>
    <dgm:cxn modelId="{BB84B82A-480B-4048-989A-75F7D9A31F87}" srcId="{5225E511-2C5D-4066-929B-5325E9B20491}" destId="{3E26AFFF-9DDC-4A9C-9EE8-21A30E4E7E94}" srcOrd="0" destOrd="0" parTransId="{E5F35CDA-186C-4C86-B6BB-4AAFE17773BD}" sibTransId="{0D2A988A-35B0-4403-AF5C-8860289D0359}"/>
    <dgm:cxn modelId="{16763054-1D45-4F28-AF3D-4496F9775657}" type="presOf" srcId="{F19FC089-D05F-45E2-9017-25161C597A0B}" destId="{D2A10578-BE3C-4DC8-BE91-8F5BB569410D}" srcOrd="0" destOrd="0" presId="urn:microsoft.com/office/officeart/2005/8/layout/hierarchy1"/>
    <dgm:cxn modelId="{6B925A55-D5E4-40EE-8C93-853D56E79F15}" srcId="{5225E511-2C5D-4066-929B-5325E9B20491}" destId="{1A1A9C50-610F-453E-AB2A-0FE873B824EC}" srcOrd="1" destOrd="0" parTransId="{3956D937-D132-4DE5-AF5A-0CAB656C95C5}" sibTransId="{F1197B98-F6B1-41FD-BAD2-226FF5ABE5DD}"/>
    <dgm:cxn modelId="{75469356-A9E7-4F49-A307-921CA80BE31E}" type="presOf" srcId="{5225E511-2C5D-4066-929B-5325E9B20491}" destId="{A15CB0C7-6BF0-4B1E-AA0C-C8E3C49709F3}" srcOrd="0" destOrd="0" presId="urn:microsoft.com/office/officeart/2005/8/layout/hierarchy1"/>
    <dgm:cxn modelId="{D272BC78-FE7A-40E5-AE6E-5A63EC3D6A3E}" srcId="{5225E511-2C5D-4066-929B-5325E9B20491}" destId="{F19FC089-D05F-45E2-9017-25161C597A0B}" srcOrd="2" destOrd="0" parTransId="{7DE897AF-ADE4-4B7F-A7D9-5404BF65A56A}" sibTransId="{13EB7094-D8FF-45C9-81FE-14241D5E5D88}"/>
    <dgm:cxn modelId="{A4D1BCCA-7C2D-4334-992F-8377A6137A91}" type="presOf" srcId="{1A1A9C50-610F-453E-AB2A-0FE873B824EC}" destId="{BE170B5E-F1FF-4EEF-B6C1-52358B068CB8}" srcOrd="0" destOrd="0" presId="urn:microsoft.com/office/officeart/2005/8/layout/hierarchy1"/>
    <dgm:cxn modelId="{E34E1B7E-BA98-4FE7-A201-6DA69D729BB2}" type="presParOf" srcId="{A15CB0C7-6BF0-4B1E-AA0C-C8E3C49709F3}" destId="{E7F34560-9000-4BE1-847E-A56CF1FA487A}" srcOrd="0" destOrd="0" presId="urn:microsoft.com/office/officeart/2005/8/layout/hierarchy1"/>
    <dgm:cxn modelId="{C61AD053-81C3-4DEE-87FC-7FEC2BF2FA53}" type="presParOf" srcId="{E7F34560-9000-4BE1-847E-A56CF1FA487A}" destId="{38C9FFA1-E55E-4F0B-999F-F06E529B69E4}" srcOrd="0" destOrd="0" presId="urn:microsoft.com/office/officeart/2005/8/layout/hierarchy1"/>
    <dgm:cxn modelId="{76FDDA74-50D2-42C4-BE77-C2F2C243E1DC}" type="presParOf" srcId="{38C9FFA1-E55E-4F0B-999F-F06E529B69E4}" destId="{C9A9E88E-1B40-4714-847D-93CC9DF6B0A9}" srcOrd="0" destOrd="0" presId="urn:microsoft.com/office/officeart/2005/8/layout/hierarchy1"/>
    <dgm:cxn modelId="{3623995D-3F5F-47AF-A837-44CE9CB38003}" type="presParOf" srcId="{38C9FFA1-E55E-4F0B-999F-F06E529B69E4}" destId="{B6D8ACE1-5EEC-4912-948D-781E87CEF484}" srcOrd="1" destOrd="0" presId="urn:microsoft.com/office/officeart/2005/8/layout/hierarchy1"/>
    <dgm:cxn modelId="{7A7BF7AD-4FF3-4AC7-87C8-BA453C938123}" type="presParOf" srcId="{E7F34560-9000-4BE1-847E-A56CF1FA487A}" destId="{C9A957B4-51B9-4DE3-8A70-37D6DC10FBF6}" srcOrd="1" destOrd="0" presId="urn:microsoft.com/office/officeart/2005/8/layout/hierarchy1"/>
    <dgm:cxn modelId="{F57C8414-B53D-426A-A3B9-4FC072C81925}" type="presParOf" srcId="{A15CB0C7-6BF0-4B1E-AA0C-C8E3C49709F3}" destId="{598A09AD-B33B-4A9A-98A1-E1C6B3EA232B}" srcOrd="1" destOrd="0" presId="urn:microsoft.com/office/officeart/2005/8/layout/hierarchy1"/>
    <dgm:cxn modelId="{3194592F-8958-4B0B-ADCD-705A0CAE3154}" type="presParOf" srcId="{598A09AD-B33B-4A9A-98A1-E1C6B3EA232B}" destId="{5444D4A3-E707-42B4-A420-93E3EE2A25C1}" srcOrd="0" destOrd="0" presId="urn:microsoft.com/office/officeart/2005/8/layout/hierarchy1"/>
    <dgm:cxn modelId="{5A21D61D-45A7-4417-A99B-37668025ECDC}" type="presParOf" srcId="{5444D4A3-E707-42B4-A420-93E3EE2A25C1}" destId="{F2D27436-E91E-47BE-A9EE-8E96CE9EDBB2}" srcOrd="0" destOrd="0" presId="urn:microsoft.com/office/officeart/2005/8/layout/hierarchy1"/>
    <dgm:cxn modelId="{F8539F7A-DB15-4330-AB0E-FE62D83D49E1}" type="presParOf" srcId="{5444D4A3-E707-42B4-A420-93E3EE2A25C1}" destId="{BE170B5E-F1FF-4EEF-B6C1-52358B068CB8}" srcOrd="1" destOrd="0" presId="urn:microsoft.com/office/officeart/2005/8/layout/hierarchy1"/>
    <dgm:cxn modelId="{D9D1716F-0B52-405F-88A6-091F8DC8AF18}" type="presParOf" srcId="{598A09AD-B33B-4A9A-98A1-E1C6B3EA232B}" destId="{B12E815E-1199-4B8B-B9E0-63EC9830F3D2}" srcOrd="1" destOrd="0" presId="urn:microsoft.com/office/officeart/2005/8/layout/hierarchy1"/>
    <dgm:cxn modelId="{4D4C39D9-6061-4822-BC4D-869129968350}" type="presParOf" srcId="{A15CB0C7-6BF0-4B1E-AA0C-C8E3C49709F3}" destId="{F0BA7EE4-41EA-4F1B-8391-3A6984B027A0}" srcOrd="2" destOrd="0" presId="urn:microsoft.com/office/officeart/2005/8/layout/hierarchy1"/>
    <dgm:cxn modelId="{FE448B11-6536-41E3-98A5-0D11CD932DCA}" type="presParOf" srcId="{F0BA7EE4-41EA-4F1B-8391-3A6984B027A0}" destId="{A9B009CD-3B08-4089-B674-A87027BF7A65}" srcOrd="0" destOrd="0" presId="urn:microsoft.com/office/officeart/2005/8/layout/hierarchy1"/>
    <dgm:cxn modelId="{61810FCA-F636-42C4-82A8-37339EE5EB43}" type="presParOf" srcId="{A9B009CD-3B08-4089-B674-A87027BF7A65}" destId="{9E6F48B3-0C8E-4EE3-8B0D-C897F389EC66}" srcOrd="0" destOrd="0" presId="urn:microsoft.com/office/officeart/2005/8/layout/hierarchy1"/>
    <dgm:cxn modelId="{B56437E8-6C0E-46A4-B138-E4416442B3FF}" type="presParOf" srcId="{A9B009CD-3B08-4089-B674-A87027BF7A65}" destId="{D2A10578-BE3C-4DC8-BE91-8F5BB569410D}" srcOrd="1" destOrd="0" presId="urn:microsoft.com/office/officeart/2005/8/layout/hierarchy1"/>
    <dgm:cxn modelId="{BDBBDAA8-99B1-4860-9343-B9D5E2579C90}" type="presParOf" srcId="{F0BA7EE4-41EA-4F1B-8391-3A6984B027A0}" destId="{8A79E3A4-4061-41C3-8C44-FFB8851E1F2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847F5-15D1-43B2-93BD-DF6FC307DDAE}">
      <dsp:nvSpPr>
        <dsp:cNvPr id="0" name=""/>
        <dsp:cNvSpPr/>
      </dsp:nvSpPr>
      <dsp:spPr>
        <a:xfrm>
          <a:off x="0" y="35783"/>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Eligibility include; </a:t>
          </a:r>
        </a:p>
      </dsp:txBody>
      <dsp:txXfrm>
        <a:off x="38638" y="74421"/>
        <a:ext cx="10438324" cy="714229"/>
      </dsp:txXfrm>
    </dsp:sp>
    <dsp:sp modelId="{46C45492-F1B2-40C0-8B30-9161BCFEBF6B}">
      <dsp:nvSpPr>
        <dsp:cNvPr id="0" name=""/>
        <dsp:cNvSpPr/>
      </dsp:nvSpPr>
      <dsp:spPr>
        <a:xfrm>
          <a:off x="0" y="827289"/>
          <a:ext cx="10515600" cy="18102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a:t>ADSMs and their families,</a:t>
          </a:r>
        </a:p>
        <a:p>
          <a:pPr marL="228600" lvl="1" indent="-228600" algn="l" defTabSz="1155700">
            <a:lnSpc>
              <a:spcPct val="90000"/>
            </a:lnSpc>
            <a:spcBef>
              <a:spcPct val="0"/>
            </a:spcBef>
            <a:spcAft>
              <a:spcPct val="20000"/>
            </a:spcAft>
            <a:buChar char="•"/>
          </a:pPr>
          <a:r>
            <a:rPr lang="en-US" sz="2600" kern="1200"/>
            <a:t>Retirees and their families,</a:t>
          </a:r>
        </a:p>
        <a:p>
          <a:pPr marL="228600" lvl="1" indent="-228600" algn="l" defTabSz="1155700">
            <a:lnSpc>
              <a:spcPct val="90000"/>
            </a:lnSpc>
            <a:spcBef>
              <a:spcPct val="0"/>
            </a:spcBef>
            <a:spcAft>
              <a:spcPct val="20000"/>
            </a:spcAft>
            <a:buChar char="•"/>
          </a:pPr>
          <a:r>
            <a:rPr lang="en-US" sz="2600" kern="1200"/>
            <a:t>Survivors of military members,</a:t>
          </a:r>
        </a:p>
        <a:p>
          <a:pPr marL="228600" lvl="1" indent="-228600" algn="l" defTabSz="1155700">
            <a:lnSpc>
              <a:spcPct val="90000"/>
            </a:lnSpc>
            <a:spcBef>
              <a:spcPct val="0"/>
            </a:spcBef>
            <a:spcAft>
              <a:spcPct val="20000"/>
            </a:spcAft>
            <a:buChar char="•"/>
          </a:pPr>
          <a:r>
            <a:rPr lang="en-US" sz="2600" kern="1200"/>
            <a:t>Certain other eligible individuals.</a:t>
          </a:r>
        </a:p>
      </dsp:txBody>
      <dsp:txXfrm>
        <a:off x="0" y="827289"/>
        <a:ext cx="10515600" cy="1810215"/>
      </dsp:txXfrm>
    </dsp:sp>
    <dsp:sp modelId="{CF3C0794-9D64-44A8-8860-95C416701170}">
      <dsp:nvSpPr>
        <dsp:cNvPr id="0" name=""/>
        <dsp:cNvSpPr/>
      </dsp:nvSpPr>
      <dsp:spPr>
        <a:xfrm>
          <a:off x="0" y="2637504"/>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Its services are similar to Prime and Select plans.</a:t>
          </a:r>
        </a:p>
      </dsp:txBody>
      <dsp:txXfrm>
        <a:off x="38638" y="2676142"/>
        <a:ext cx="10438324" cy="714229"/>
      </dsp:txXfrm>
    </dsp:sp>
    <dsp:sp modelId="{DEBBF7DB-58EA-40E5-A319-AF762B307260}">
      <dsp:nvSpPr>
        <dsp:cNvPr id="0" name=""/>
        <dsp:cNvSpPr/>
      </dsp:nvSpPr>
      <dsp:spPr>
        <a:xfrm>
          <a:off x="0" y="3524049"/>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No annual copayments or deductibles.</a:t>
          </a:r>
        </a:p>
      </dsp:txBody>
      <dsp:txXfrm>
        <a:off x="38638" y="3562687"/>
        <a:ext cx="10438324" cy="7142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18D0F7-11CD-407B-A7F0-3C77BAC9E6DF}">
      <dsp:nvSpPr>
        <dsp:cNvPr id="0" name=""/>
        <dsp:cNvSpPr/>
      </dsp:nvSpPr>
      <dsp:spPr>
        <a:xfrm>
          <a:off x="8975" y="0"/>
          <a:ext cx="6372552" cy="4811031"/>
        </a:xfrm>
        <a:prstGeom prst="homePlate">
          <a:avLst>
            <a:gd name="adj" fmla="val 25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809" tIns="66040" rIns="899238" bIns="66040" numCol="1" spcCol="1270" anchor="ctr" anchorCtr="0">
          <a:noAutofit/>
        </a:bodyPr>
        <a:lstStyle/>
        <a:p>
          <a:pPr marL="0" lvl="0" indent="0" algn="ctr" defTabSz="1155700">
            <a:lnSpc>
              <a:spcPct val="90000"/>
            </a:lnSpc>
            <a:spcBef>
              <a:spcPct val="0"/>
            </a:spcBef>
            <a:spcAft>
              <a:spcPct val="35000"/>
            </a:spcAft>
            <a:buNone/>
          </a:pPr>
          <a:r>
            <a:rPr lang="en-US" sz="2600" kern="1200"/>
            <a:t>CHAMPVA is provided to certain survivors and dependents of veterans.</a:t>
          </a:r>
        </a:p>
      </dsp:txBody>
      <dsp:txXfrm>
        <a:off x="8975" y="0"/>
        <a:ext cx="5771173" cy="4811031"/>
      </dsp:txXfrm>
    </dsp:sp>
    <dsp:sp modelId="{3775DF36-C17D-4C88-9680-94CA0DFE76BB}">
      <dsp:nvSpPr>
        <dsp:cNvPr id="0" name=""/>
        <dsp:cNvSpPr/>
      </dsp:nvSpPr>
      <dsp:spPr>
        <a:xfrm>
          <a:off x="5107017" y="0"/>
          <a:ext cx="6372552" cy="4811031"/>
        </a:xfrm>
        <a:prstGeom prst="chevron">
          <a:avLst>
            <a:gd name="adj" fmla="val 25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809" tIns="66040" rIns="224809" bIns="66040" numCol="1" spcCol="1270" anchor="t" anchorCtr="0">
          <a:noAutofit/>
        </a:bodyPr>
        <a:lstStyle/>
        <a:p>
          <a:pPr marL="0" lvl="0" indent="0" algn="l" defTabSz="1155700">
            <a:lnSpc>
              <a:spcPct val="90000"/>
            </a:lnSpc>
            <a:spcBef>
              <a:spcPct val="0"/>
            </a:spcBef>
            <a:spcAft>
              <a:spcPct val="35000"/>
            </a:spcAft>
            <a:buNone/>
          </a:pPr>
          <a:r>
            <a:rPr lang="en-US" sz="2600" kern="1200"/>
            <a:t>Eligible individuals include; </a:t>
          </a:r>
        </a:p>
        <a:p>
          <a:pPr marL="228600" lvl="1" indent="-228600" algn="l" defTabSz="889000">
            <a:lnSpc>
              <a:spcPct val="90000"/>
            </a:lnSpc>
            <a:spcBef>
              <a:spcPct val="0"/>
            </a:spcBef>
            <a:spcAft>
              <a:spcPct val="15000"/>
            </a:spcAft>
            <a:buChar char="•"/>
          </a:pPr>
          <a:r>
            <a:rPr lang="en-US" sz="2000" kern="1200"/>
            <a:t>Children and spouses of veterans of totally disabled veterans.  </a:t>
          </a:r>
        </a:p>
        <a:p>
          <a:pPr marL="228600" lvl="1" indent="-228600" algn="l" defTabSz="889000">
            <a:lnSpc>
              <a:spcPct val="90000"/>
            </a:lnSpc>
            <a:spcBef>
              <a:spcPct val="0"/>
            </a:spcBef>
            <a:spcAft>
              <a:spcPct val="15000"/>
            </a:spcAft>
            <a:buChar char="•"/>
          </a:pPr>
          <a:r>
            <a:rPr lang="en-US" sz="2000" kern="1200"/>
            <a:t>Children and spouses of service people who died on duty. </a:t>
          </a:r>
        </a:p>
        <a:p>
          <a:pPr marL="228600" lvl="1" indent="-228600" algn="l" defTabSz="889000">
            <a:lnSpc>
              <a:spcPct val="90000"/>
            </a:lnSpc>
            <a:spcBef>
              <a:spcPct val="0"/>
            </a:spcBef>
            <a:spcAft>
              <a:spcPct val="15000"/>
            </a:spcAft>
            <a:buChar char="•"/>
          </a:pPr>
          <a:r>
            <a:rPr lang="en-US" sz="2000" kern="1200"/>
            <a:t>Children and spouses of veterans rated as totally or permanently disabled at time death.</a:t>
          </a:r>
        </a:p>
        <a:p>
          <a:pPr marL="228600" lvl="1" indent="-228600" algn="l" defTabSz="889000">
            <a:lnSpc>
              <a:spcPct val="90000"/>
            </a:lnSpc>
            <a:spcBef>
              <a:spcPct val="0"/>
            </a:spcBef>
            <a:spcAft>
              <a:spcPct val="15000"/>
            </a:spcAft>
            <a:buChar char="•"/>
          </a:pPr>
          <a:r>
            <a:rPr lang="en-US" sz="2000" kern="1200"/>
            <a:t>Children and spouses of veterans who died from a disability. </a:t>
          </a:r>
        </a:p>
      </dsp:txBody>
      <dsp:txXfrm>
        <a:off x="6309775" y="0"/>
        <a:ext cx="3967036" cy="48110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5BB8C4-9E11-4B09-BC8C-BFE699B5CAD9}">
      <dsp:nvSpPr>
        <dsp:cNvPr id="0" name=""/>
        <dsp:cNvSpPr/>
      </dsp:nvSpPr>
      <dsp:spPr>
        <a:xfrm>
          <a:off x="1212569" y="987197"/>
          <a:ext cx="1300252" cy="13002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46B10C-1B00-4717-8AC6-CED37FC55BAB}">
      <dsp:nvSpPr>
        <dsp:cNvPr id="0" name=""/>
        <dsp:cNvSpPr/>
      </dsp:nvSpPr>
      <dsp:spPr>
        <a:xfrm>
          <a:off x="417971"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pPr>
          <a:r>
            <a:rPr lang="en-US" sz="1900" kern="1200"/>
            <a:t>It covers medically necessary supplies and services.</a:t>
          </a:r>
        </a:p>
      </dsp:txBody>
      <dsp:txXfrm>
        <a:off x="417971" y="2644140"/>
        <a:ext cx="2889450" cy="720000"/>
      </dsp:txXfrm>
    </dsp:sp>
    <dsp:sp modelId="{B6424F3A-7D24-4B62-964C-E299660CA975}">
      <dsp:nvSpPr>
        <dsp:cNvPr id="0" name=""/>
        <dsp:cNvSpPr/>
      </dsp:nvSpPr>
      <dsp:spPr>
        <a:xfrm>
          <a:off x="4607673" y="987197"/>
          <a:ext cx="1300252" cy="13002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05D7C0-D839-432C-8DF3-26E73AA13398}">
      <dsp:nvSpPr>
        <dsp:cNvPr id="0" name=""/>
        <dsp:cNvSpPr/>
      </dsp:nvSpPr>
      <dsp:spPr>
        <a:xfrm>
          <a:off x="3813075"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pPr>
          <a:r>
            <a:rPr lang="en-US" sz="1900" kern="1200"/>
            <a:t>No network restrictions.</a:t>
          </a:r>
        </a:p>
      </dsp:txBody>
      <dsp:txXfrm>
        <a:off x="3813075" y="2644140"/>
        <a:ext cx="2889450" cy="720000"/>
      </dsp:txXfrm>
    </dsp:sp>
    <dsp:sp modelId="{FBBDD640-48E7-43E4-B80A-63544819FE40}">
      <dsp:nvSpPr>
        <dsp:cNvPr id="0" name=""/>
        <dsp:cNvSpPr/>
      </dsp:nvSpPr>
      <dsp:spPr>
        <a:xfrm>
          <a:off x="8002777" y="987197"/>
          <a:ext cx="1300252" cy="13002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355FCF-86CE-4D2C-A124-1B6DAE8DDF29}">
      <dsp:nvSpPr>
        <dsp:cNvPr id="0" name=""/>
        <dsp:cNvSpPr/>
      </dsp:nvSpPr>
      <dsp:spPr>
        <a:xfrm>
          <a:off x="7208178"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pPr>
          <a:r>
            <a:rPr lang="en-US" sz="1900" kern="1200"/>
            <a:t>No enrolment fees or monthly premiums. </a:t>
          </a:r>
        </a:p>
      </dsp:txBody>
      <dsp:txXfrm>
        <a:off x="7208178" y="2644140"/>
        <a:ext cx="288945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19E30F-C87A-4C82-8BEE-9CE6478F70C8}">
      <dsp:nvSpPr>
        <dsp:cNvPr id="0" name=""/>
        <dsp:cNvSpPr/>
      </dsp:nvSpPr>
      <dsp:spPr>
        <a:xfrm>
          <a:off x="0" y="3570029"/>
          <a:ext cx="2628900" cy="781035"/>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42240" rIns="186967" bIns="142240" numCol="1" spcCol="1270" anchor="ctr" anchorCtr="0">
          <a:noAutofit/>
        </a:bodyPr>
        <a:lstStyle/>
        <a:p>
          <a:pPr marL="0" lvl="0" indent="0" algn="ctr" defTabSz="889000">
            <a:lnSpc>
              <a:spcPct val="90000"/>
            </a:lnSpc>
            <a:spcBef>
              <a:spcPct val="0"/>
            </a:spcBef>
            <a:spcAft>
              <a:spcPct val="35000"/>
            </a:spcAft>
            <a:buNone/>
          </a:pPr>
          <a:r>
            <a:rPr lang="en-US" sz="2000" kern="1200"/>
            <a:t>Follow up</a:t>
          </a:r>
        </a:p>
      </dsp:txBody>
      <dsp:txXfrm>
        <a:off x="0" y="3570029"/>
        <a:ext cx="2628900" cy="781035"/>
      </dsp:txXfrm>
    </dsp:sp>
    <dsp:sp modelId="{29823961-FDA9-4D59-9285-4F3A4F2F32E1}">
      <dsp:nvSpPr>
        <dsp:cNvPr id="0" name=""/>
        <dsp:cNvSpPr/>
      </dsp:nvSpPr>
      <dsp:spPr>
        <a:xfrm>
          <a:off x="2628900" y="3570029"/>
          <a:ext cx="7886700" cy="78103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241300" rIns="159980" bIns="241300" numCol="1" spcCol="1270" anchor="ctr" anchorCtr="0">
          <a:noAutofit/>
        </a:bodyPr>
        <a:lstStyle/>
        <a:p>
          <a:pPr marL="0" lvl="0" indent="0" algn="l" defTabSz="844550">
            <a:lnSpc>
              <a:spcPct val="90000"/>
            </a:lnSpc>
            <a:spcBef>
              <a:spcPct val="0"/>
            </a:spcBef>
            <a:spcAft>
              <a:spcPct val="35000"/>
            </a:spcAft>
            <a:buNone/>
          </a:pPr>
          <a:r>
            <a:rPr lang="en-US" sz="1900" kern="1200"/>
            <a:t>Seventh step; follow up</a:t>
          </a:r>
        </a:p>
      </dsp:txBody>
      <dsp:txXfrm>
        <a:off x="2628900" y="3570029"/>
        <a:ext cx="7886700" cy="781035"/>
      </dsp:txXfrm>
    </dsp:sp>
    <dsp:sp modelId="{4E57815B-A1AB-4E48-8171-5B02104B7B14}">
      <dsp:nvSpPr>
        <dsp:cNvPr id="0" name=""/>
        <dsp:cNvSpPr/>
      </dsp:nvSpPr>
      <dsp:spPr>
        <a:xfrm rot="10800000">
          <a:off x="0" y="2380512"/>
          <a:ext cx="2628900" cy="1201232"/>
        </a:xfrm>
        <a:prstGeom prst="upArrowCallout">
          <a:avLst>
            <a:gd name="adj1" fmla="val 5000"/>
            <a:gd name="adj2" fmla="val 10000"/>
            <a:gd name="adj3" fmla="val 15000"/>
            <a:gd name="adj4" fmla="val 64977"/>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42240" rIns="186967" bIns="142240" numCol="1" spcCol="1270" anchor="ctr" anchorCtr="0">
          <a:noAutofit/>
        </a:bodyPr>
        <a:lstStyle/>
        <a:p>
          <a:pPr marL="0" lvl="0" indent="0" algn="ctr" defTabSz="889000">
            <a:lnSpc>
              <a:spcPct val="90000"/>
            </a:lnSpc>
            <a:spcBef>
              <a:spcPct val="0"/>
            </a:spcBef>
            <a:spcAft>
              <a:spcPct val="35000"/>
            </a:spcAft>
            <a:buNone/>
          </a:pPr>
          <a:r>
            <a:rPr lang="en-US" sz="2000" kern="1200"/>
            <a:t>Confirm and tracking</a:t>
          </a:r>
        </a:p>
      </dsp:txBody>
      <dsp:txXfrm rot="-10800000">
        <a:off x="0" y="2380512"/>
        <a:ext cx="2628900" cy="780800"/>
      </dsp:txXfrm>
    </dsp:sp>
    <dsp:sp modelId="{BE464DBE-2E72-4AB5-820A-0C54B5C57C54}">
      <dsp:nvSpPr>
        <dsp:cNvPr id="0" name=""/>
        <dsp:cNvSpPr/>
      </dsp:nvSpPr>
      <dsp:spPr>
        <a:xfrm>
          <a:off x="2628900" y="2380512"/>
          <a:ext cx="7886700" cy="780800"/>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241300" rIns="159980" bIns="241300" numCol="1" spcCol="1270" anchor="ctr" anchorCtr="0">
          <a:noAutofit/>
        </a:bodyPr>
        <a:lstStyle/>
        <a:p>
          <a:pPr marL="0" lvl="0" indent="0" algn="l" defTabSz="844550">
            <a:lnSpc>
              <a:spcPct val="90000"/>
            </a:lnSpc>
            <a:spcBef>
              <a:spcPct val="0"/>
            </a:spcBef>
            <a:spcAft>
              <a:spcPct val="35000"/>
            </a:spcAft>
            <a:buNone/>
          </a:pPr>
          <a:r>
            <a:rPr lang="en-US" sz="1900" kern="1200"/>
            <a:t>Sixth step; confirm and tracking </a:t>
          </a:r>
        </a:p>
      </dsp:txBody>
      <dsp:txXfrm>
        <a:off x="2628900" y="2380512"/>
        <a:ext cx="7886700" cy="780800"/>
      </dsp:txXfrm>
    </dsp:sp>
    <dsp:sp modelId="{9EA32EDD-6AF5-479A-8B18-EA433EB8F847}">
      <dsp:nvSpPr>
        <dsp:cNvPr id="0" name=""/>
        <dsp:cNvSpPr/>
      </dsp:nvSpPr>
      <dsp:spPr>
        <a:xfrm rot="10800000">
          <a:off x="0" y="1190996"/>
          <a:ext cx="2628900" cy="1201232"/>
        </a:xfrm>
        <a:prstGeom prst="upArrowCallout">
          <a:avLst>
            <a:gd name="adj1" fmla="val 5000"/>
            <a:gd name="adj2" fmla="val 10000"/>
            <a:gd name="adj3" fmla="val 15000"/>
            <a:gd name="adj4" fmla="val 64977"/>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42240" rIns="186967" bIns="142240" numCol="1" spcCol="1270" anchor="ctr" anchorCtr="0">
          <a:noAutofit/>
        </a:bodyPr>
        <a:lstStyle/>
        <a:p>
          <a:pPr marL="0" lvl="0" indent="0" algn="ctr" defTabSz="889000">
            <a:lnSpc>
              <a:spcPct val="90000"/>
            </a:lnSpc>
            <a:spcBef>
              <a:spcPct val="0"/>
            </a:spcBef>
            <a:spcAft>
              <a:spcPct val="35000"/>
            </a:spcAft>
            <a:buNone/>
          </a:pPr>
          <a:r>
            <a:rPr lang="en-US" sz="2000" kern="1200"/>
            <a:t>Submit</a:t>
          </a:r>
        </a:p>
      </dsp:txBody>
      <dsp:txXfrm rot="-10800000">
        <a:off x="0" y="1190996"/>
        <a:ext cx="2628900" cy="780800"/>
      </dsp:txXfrm>
    </dsp:sp>
    <dsp:sp modelId="{C2F5AC63-48AD-4B57-9054-397D4D2B73D0}">
      <dsp:nvSpPr>
        <dsp:cNvPr id="0" name=""/>
        <dsp:cNvSpPr/>
      </dsp:nvSpPr>
      <dsp:spPr>
        <a:xfrm>
          <a:off x="2628900" y="1190996"/>
          <a:ext cx="7886700" cy="780800"/>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241300" rIns="159980" bIns="241300" numCol="1" spcCol="1270" anchor="ctr" anchorCtr="0">
          <a:noAutofit/>
        </a:bodyPr>
        <a:lstStyle/>
        <a:p>
          <a:pPr marL="0" lvl="0" indent="0" algn="l" defTabSz="844550">
            <a:lnSpc>
              <a:spcPct val="90000"/>
            </a:lnSpc>
            <a:spcBef>
              <a:spcPct val="0"/>
            </a:spcBef>
            <a:spcAft>
              <a:spcPct val="35000"/>
            </a:spcAft>
            <a:buNone/>
          </a:pPr>
          <a:r>
            <a:rPr lang="en-US" sz="1900" kern="1200"/>
            <a:t>Fifth step; submit the claim </a:t>
          </a:r>
        </a:p>
      </dsp:txBody>
      <dsp:txXfrm>
        <a:off x="2628900" y="1190996"/>
        <a:ext cx="7886700" cy="780800"/>
      </dsp:txXfrm>
    </dsp:sp>
    <dsp:sp modelId="{9DE8B781-5AD0-423D-9D6A-2CA1DCC8DAF6}">
      <dsp:nvSpPr>
        <dsp:cNvPr id="0" name=""/>
        <dsp:cNvSpPr/>
      </dsp:nvSpPr>
      <dsp:spPr>
        <a:xfrm rot="10800000">
          <a:off x="0" y="1479"/>
          <a:ext cx="2628900" cy="1201232"/>
        </a:xfrm>
        <a:prstGeom prst="upArrowCallout">
          <a:avLst>
            <a:gd name="adj1" fmla="val 5000"/>
            <a:gd name="adj2" fmla="val 10000"/>
            <a:gd name="adj3" fmla="val 15000"/>
            <a:gd name="adj4" fmla="val 64977"/>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42240" rIns="186967" bIns="142240" numCol="1" spcCol="1270" anchor="ctr" anchorCtr="0">
          <a:noAutofit/>
        </a:bodyPr>
        <a:lstStyle/>
        <a:p>
          <a:pPr marL="0" lvl="0" indent="0" algn="ctr" defTabSz="889000">
            <a:lnSpc>
              <a:spcPct val="90000"/>
            </a:lnSpc>
            <a:spcBef>
              <a:spcPct val="0"/>
            </a:spcBef>
            <a:spcAft>
              <a:spcPct val="35000"/>
            </a:spcAft>
            <a:buNone/>
          </a:pPr>
          <a:r>
            <a:rPr lang="en-US" sz="2000" kern="1200"/>
            <a:t>Review and verify</a:t>
          </a:r>
        </a:p>
      </dsp:txBody>
      <dsp:txXfrm rot="-10800000">
        <a:off x="0" y="1479"/>
        <a:ext cx="2628900" cy="780800"/>
      </dsp:txXfrm>
    </dsp:sp>
    <dsp:sp modelId="{046AAEBB-F1A2-453A-AD38-EED988F5120E}">
      <dsp:nvSpPr>
        <dsp:cNvPr id="0" name=""/>
        <dsp:cNvSpPr/>
      </dsp:nvSpPr>
      <dsp:spPr>
        <a:xfrm>
          <a:off x="2628900" y="1479"/>
          <a:ext cx="7886700" cy="780800"/>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241300" rIns="159980" bIns="241300" numCol="1" spcCol="1270" anchor="ctr" anchorCtr="0">
          <a:noAutofit/>
        </a:bodyPr>
        <a:lstStyle/>
        <a:p>
          <a:pPr marL="0" lvl="0" indent="0" algn="l" defTabSz="844550">
            <a:lnSpc>
              <a:spcPct val="90000"/>
            </a:lnSpc>
            <a:spcBef>
              <a:spcPct val="0"/>
            </a:spcBef>
            <a:spcAft>
              <a:spcPct val="35000"/>
            </a:spcAft>
            <a:buNone/>
          </a:pPr>
          <a:r>
            <a:rPr lang="en-US" sz="1900" kern="1200"/>
            <a:t>Fourth step; review and verify</a:t>
          </a:r>
        </a:p>
      </dsp:txBody>
      <dsp:txXfrm>
        <a:off x="2628900" y="1479"/>
        <a:ext cx="7886700" cy="7808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77478-0F49-4FC8-A262-69EB49032BAB}">
      <dsp:nvSpPr>
        <dsp:cNvPr id="0" name=""/>
        <dsp:cNvSpPr/>
      </dsp:nvSpPr>
      <dsp:spPr>
        <a:xfrm>
          <a:off x="0" y="53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6D32EE-8131-4911-8AA0-BB2B6A81BFF6}">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5FC94F-E8C8-433A-8744-02525AD4A335}">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a:t>The worker should notify the employer of the injury within 30 days. </a:t>
          </a:r>
        </a:p>
      </dsp:txBody>
      <dsp:txXfrm>
        <a:off x="1435590" y="531"/>
        <a:ext cx="9080009" cy="1242935"/>
      </dsp:txXfrm>
    </dsp:sp>
    <dsp:sp modelId="{F7A48003-0DE6-40AF-B08F-AA4B95F0FD65}">
      <dsp:nvSpPr>
        <dsp:cNvPr id="0" name=""/>
        <dsp:cNvSpPr/>
      </dsp:nvSpPr>
      <dsp:spPr>
        <a:xfrm>
          <a:off x="0" y="155420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E3F644-58FC-4023-A1F2-CBD51BDB5113}">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80505B-8B5B-4D8D-9153-4897AA50EA74}">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a:t>It covers all injuries and diseases occurring in the line of work. </a:t>
          </a:r>
        </a:p>
      </dsp:txBody>
      <dsp:txXfrm>
        <a:off x="1435590" y="1554201"/>
        <a:ext cx="9080009" cy="1242935"/>
      </dsp:txXfrm>
    </dsp:sp>
    <dsp:sp modelId="{F04D7ED7-1799-4668-A51E-710BD91ECED5}">
      <dsp:nvSpPr>
        <dsp:cNvPr id="0" name=""/>
        <dsp:cNvSpPr/>
      </dsp:nvSpPr>
      <dsp:spPr>
        <a:xfrm>
          <a:off x="0" y="310787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A70F28-6D71-4204-AE74-591593DE0890}">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48AC91-736A-493E-8446-9ED1C8AE8719}">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a:t>The injuries can be caused by many factors. </a:t>
          </a:r>
        </a:p>
      </dsp:txBody>
      <dsp:txXfrm>
        <a:off x="1435590" y="3107870"/>
        <a:ext cx="9080009" cy="12429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7C844-1292-41BE-831F-AD4DF3291B1C}">
      <dsp:nvSpPr>
        <dsp:cNvPr id="0" name=""/>
        <dsp:cNvSpPr/>
      </dsp:nvSpPr>
      <dsp:spPr>
        <a:xfrm>
          <a:off x="212335"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B05055-868D-4875-BCB8-335DA2D895B1}">
      <dsp:nvSpPr>
        <dsp:cNvPr id="0" name=""/>
        <dsp:cNvSpPr/>
      </dsp:nvSpPr>
      <dsp:spPr>
        <a:xfrm>
          <a:off x="492877" y="7504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6DB626-B9EA-435E-8344-3D84E48EE303}">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The coverage provides; </a:t>
          </a:r>
        </a:p>
      </dsp:txBody>
      <dsp:txXfrm>
        <a:off x="1834517" y="469890"/>
        <a:ext cx="3148942" cy="1335915"/>
      </dsp:txXfrm>
    </dsp:sp>
    <dsp:sp modelId="{B074166E-0611-445A-8F90-C7CA6D3F3C73}">
      <dsp:nvSpPr>
        <dsp:cNvPr id="0" name=""/>
        <dsp:cNvSpPr/>
      </dsp:nvSpPr>
      <dsp:spPr>
        <a:xfrm>
          <a:off x="5532139"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B2EC99-BC92-47F9-B830-B4F144CF32A9}">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F3F8F2-A6B2-4988-B4B1-CC1B0D38B437}">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Medical benefits</a:t>
          </a:r>
        </a:p>
      </dsp:txBody>
      <dsp:txXfrm>
        <a:off x="7154322" y="469890"/>
        <a:ext cx="3148942" cy="1335915"/>
      </dsp:txXfrm>
    </dsp:sp>
    <dsp:sp modelId="{0B721025-A313-473D-99DE-69E97D2C8650}">
      <dsp:nvSpPr>
        <dsp:cNvPr id="0" name=""/>
        <dsp:cNvSpPr/>
      </dsp:nvSpPr>
      <dsp:spPr>
        <a:xfrm>
          <a:off x="212335"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0F280C-71BB-42D6-A70E-C0DD3297EBB9}">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027506-B284-4697-8AD9-CF70B10D97F0}">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Wage replacement</a:t>
          </a:r>
        </a:p>
      </dsp:txBody>
      <dsp:txXfrm>
        <a:off x="1834517" y="2545532"/>
        <a:ext cx="3148942" cy="1335915"/>
      </dsp:txXfrm>
    </dsp:sp>
    <dsp:sp modelId="{D764BD9A-A950-47D7-92B1-78C17CBF54DD}">
      <dsp:nvSpPr>
        <dsp:cNvPr id="0" name=""/>
        <dsp:cNvSpPr/>
      </dsp:nvSpPr>
      <dsp:spPr>
        <a:xfrm>
          <a:off x="5532139"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8664A2-DCDE-4DE0-9180-BD467F73C8AA}">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5FBCAB-71AB-492B-A31B-FA19ABFAFFA0}">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Death benefits </a:t>
          </a:r>
        </a:p>
      </dsp:txBody>
      <dsp:txXfrm>
        <a:off x="7154322" y="2545532"/>
        <a:ext cx="3148942" cy="13359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9E88E-1B40-4714-847D-93CC9DF6B0A9}">
      <dsp:nvSpPr>
        <dsp:cNvPr id="0" name=""/>
        <dsp:cNvSpPr/>
      </dsp:nvSpPr>
      <dsp:spPr>
        <a:xfrm>
          <a:off x="0" y="740056"/>
          <a:ext cx="3043237" cy="19324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D8ACE1-5EEC-4912-948D-781E87CEF484}">
      <dsp:nvSpPr>
        <dsp:cNvPr id="0" name=""/>
        <dsp:cNvSpPr/>
      </dsp:nvSpPr>
      <dsp:spPr>
        <a:xfrm>
          <a:off x="338137" y="1061286"/>
          <a:ext cx="3043237" cy="19324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kern="1200"/>
            <a:t>Formal hearing </a:t>
          </a:r>
        </a:p>
      </dsp:txBody>
      <dsp:txXfrm>
        <a:off x="394737" y="1117886"/>
        <a:ext cx="2930037" cy="1819255"/>
      </dsp:txXfrm>
    </dsp:sp>
    <dsp:sp modelId="{F2D27436-E91E-47BE-A9EE-8E96CE9EDBB2}">
      <dsp:nvSpPr>
        <dsp:cNvPr id="0" name=""/>
        <dsp:cNvSpPr/>
      </dsp:nvSpPr>
      <dsp:spPr>
        <a:xfrm>
          <a:off x="3719512" y="740056"/>
          <a:ext cx="3043237" cy="19324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170B5E-F1FF-4EEF-B6C1-52358B068CB8}">
      <dsp:nvSpPr>
        <dsp:cNvPr id="0" name=""/>
        <dsp:cNvSpPr/>
      </dsp:nvSpPr>
      <dsp:spPr>
        <a:xfrm>
          <a:off x="4057650" y="1061286"/>
          <a:ext cx="3043237" cy="19324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kern="1200"/>
            <a:t>Appeals </a:t>
          </a:r>
        </a:p>
      </dsp:txBody>
      <dsp:txXfrm>
        <a:off x="4114250" y="1117886"/>
        <a:ext cx="2930037" cy="1819255"/>
      </dsp:txXfrm>
    </dsp:sp>
    <dsp:sp modelId="{9E6F48B3-0C8E-4EE3-8B0D-C897F389EC66}">
      <dsp:nvSpPr>
        <dsp:cNvPr id="0" name=""/>
        <dsp:cNvSpPr/>
      </dsp:nvSpPr>
      <dsp:spPr>
        <a:xfrm>
          <a:off x="7439025" y="740056"/>
          <a:ext cx="3043237" cy="19324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A10578-BE3C-4DC8-BE91-8F5BB569410D}">
      <dsp:nvSpPr>
        <dsp:cNvPr id="0" name=""/>
        <dsp:cNvSpPr/>
      </dsp:nvSpPr>
      <dsp:spPr>
        <a:xfrm>
          <a:off x="7777162" y="1061286"/>
          <a:ext cx="3043237" cy="19324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kern="1200"/>
            <a:t>Further appeals </a:t>
          </a:r>
        </a:p>
      </dsp:txBody>
      <dsp:txXfrm>
        <a:off x="7833762" y="1117886"/>
        <a:ext cx="2930037" cy="18192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832F74-1391-4CFB-A114-94CF48B88A16}" type="datetimeFigureOut">
              <a:t>5/15/2023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B84282-C5AA-49FD-8215-A267C29BA6B3}" type="slidenum">
              <a:t>‹#›</a:t>
            </a:fld>
            <a:endParaRPr lang="en-US"/>
          </a:p>
        </p:txBody>
      </p:sp>
    </p:spTree>
    <p:extLst>
      <p:ext uri="{BB962C8B-B14F-4D97-AF65-F5344CB8AC3E}">
        <p14:creationId xmlns:p14="http://schemas.microsoft.com/office/powerpoint/2010/main" val="187015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TRICARE is a healthcare program providing dental and medical benefits to active duty service members (ADSMs) and their family members, retirees and their family members, National Guard and Reserve members and their family members, certain former spouses, and survivors worldwide (TRICARE, n.d). The program brings together the Military Health System’s healthcare resources such as military clinics and hospitals-with a network of civilian health institutions, professionals, suppliers, and pharmacies to protect, foster sustain, and restore health for people entrusted to their care (TRICARE, n.d). </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t>1</a:t>
            </a:fld>
            <a:endParaRPr lang="en-US"/>
          </a:p>
        </p:txBody>
      </p:sp>
    </p:spTree>
    <p:extLst>
      <p:ext uri="{BB962C8B-B14F-4D97-AF65-F5344CB8AC3E}">
        <p14:creationId xmlns:p14="http://schemas.microsoft.com/office/powerpoint/2010/main" val="1023172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Civilian Health and Medical Program of the Department of Veterans Affairs (CHAMPVA) is a healthcare program providing comprehensive medical benefits to certain survivors and dependents of veterans (US Department of Veteran Affairs (VA), </a:t>
            </a:r>
            <a:r>
              <a:rPr lang="en-US" dirty="0" err="1"/>
              <a:t>n.d</a:t>
            </a:r>
            <a:r>
              <a:rPr lang="en-US" dirty="0"/>
              <a:t>). Individuals eligible for the program include children and spouses of veterans who have developed total or permanent disability as a result of their work, surviving children and spouses of veterans who died from a disability connected to service, surviving children and spouses of veterans who were rated as totally or permanently disabled at death, and surviving children and spouses of veterans service people who died in the life of duty (VA, </a:t>
            </a:r>
            <a:r>
              <a:rPr lang="en-US" dirty="0" err="1"/>
              <a:t>n.d</a:t>
            </a:r>
            <a:r>
              <a:rPr lang="en-US" dirty="0"/>
              <a:t>).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10</a:t>
            </a:fld>
            <a:endParaRPr lang="en-US"/>
          </a:p>
        </p:txBody>
      </p:sp>
    </p:spTree>
    <p:extLst>
      <p:ext uri="{BB962C8B-B14F-4D97-AF65-F5344CB8AC3E}">
        <p14:creationId xmlns:p14="http://schemas.microsoft.com/office/powerpoint/2010/main" val="3581938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CHAMPVA covers prescription drugs, primary care services, ambulance services, medical supplies and equipment, inpatient and outpatient services, specialist care, and mental health care (TRICARE, </a:t>
            </a:r>
            <a:r>
              <a:rPr lang="en-US" err="1"/>
              <a:t>n.d</a:t>
            </a:r>
            <a:r>
              <a:rPr lang="en-US"/>
              <a:t>). The benefit of the program is that is covers most medically necessary supplies and services. It does not need monthly premiums or enrollment fees for eligible people (TRICARE, </a:t>
            </a:r>
            <a:r>
              <a:rPr lang="en-US" err="1"/>
              <a:t>n.d</a:t>
            </a:r>
            <a:r>
              <a:rPr lang="en-US"/>
              <a:t>). No network restrictions.  </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11</a:t>
            </a:fld>
            <a:endParaRPr lang="en-US"/>
          </a:p>
        </p:txBody>
      </p:sp>
    </p:spTree>
    <p:extLst>
      <p:ext uri="{BB962C8B-B14F-4D97-AF65-F5344CB8AC3E}">
        <p14:creationId xmlns:p14="http://schemas.microsoft.com/office/powerpoint/2010/main" val="2543670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process of submitting a claim is a process where the healthcare facility requests reimbursement from a patient’s health insurance provider for medical expenses the patient incurred (Pasquini et al., 2021).  The process is started after the patient has received the care services the health insurance plan covers. Billers should ensure that only care services covered by the plan are claimed (Pasquini et al., 2021).  </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12</a:t>
            </a:fld>
            <a:endParaRPr lang="en-US"/>
          </a:p>
        </p:txBody>
      </p:sp>
    </p:spTree>
    <p:extLst>
      <p:ext uri="{BB962C8B-B14F-4D97-AF65-F5344CB8AC3E}">
        <p14:creationId xmlns:p14="http://schemas.microsoft.com/office/powerpoint/2010/main" val="2894016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Claims can be submitted using the following steps. The first step is obtaining itemized bills. In this step, the necessary statements or itemized bills from the providers are collected. The second step is completing claim form (Pasquini et al., 2021). In this step, claim form from the health insurance provider should be obtained and completed. The forms can be obtained by contracting their customer service or downloading it online. The third step is attaching supporting documents. All the needed documents should be attached to the claims form (Pasquini et al., 2021). All copies should be submitted along with form.</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13</a:t>
            </a:fld>
            <a:endParaRPr lang="en-US"/>
          </a:p>
        </p:txBody>
      </p:sp>
    </p:spTree>
    <p:extLst>
      <p:ext uri="{BB962C8B-B14F-4D97-AF65-F5344CB8AC3E}">
        <p14:creationId xmlns:p14="http://schemas.microsoft.com/office/powerpoint/2010/main" val="1484805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forth step is reviewing the form and verify whether the claims form and the attached documents are complete and accurate (Pasquini et al., 2021). The fifth step is submitting the claim. The form and supporting documents should be sent through a designated method to the health insurance provider. The sixth step is conforming and tracking the process. A record of submission method and date should be kept (Pasquini et al., 2021). Lastly, follow-up should be conducted to ensure that the claim is processed and paid.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14</a:t>
            </a:fld>
            <a:endParaRPr lang="en-US"/>
          </a:p>
        </p:txBody>
      </p:sp>
    </p:spTree>
    <p:extLst>
      <p:ext uri="{BB962C8B-B14F-4D97-AF65-F5344CB8AC3E}">
        <p14:creationId xmlns:p14="http://schemas.microsoft.com/office/powerpoint/2010/main" val="22757425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Injuries and illnesses covered by Workers' Compensation include those that occur during the course and scope of employment, regardless of who is at fault (Gammon et al., 2019). Gammon et al. (2019) noted that this includes injuries caused by accidents, repetitive motion injuries, occupational diseases, and mental or emotional conditions related to work.</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15</a:t>
            </a:fld>
            <a:endParaRPr lang="en-US"/>
          </a:p>
        </p:txBody>
      </p:sp>
    </p:spTree>
    <p:extLst>
      <p:ext uri="{BB962C8B-B14F-4D97-AF65-F5344CB8AC3E}">
        <p14:creationId xmlns:p14="http://schemas.microsoft.com/office/powerpoint/2010/main" val="2852302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worker should notify their employer within 30 days of the illness or injury to be eligible for benefits. They should also seek medical care services from approved healthcare provider. The employer is required to forward the injury to their Workers' Compensation insurance carrier. Injuries covered by the Workers' Compensation in Florida include those that occur during the scope and course of employment regardless of the person who caused it. The injuries can be caused by occupational diseases, accidents, mental or emotional conditions, and repetitive injuries related to work. </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16</a:t>
            </a:fld>
            <a:endParaRPr lang="en-US"/>
          </a:p>
        </p:txBody>
      </p:sp>
    </p:spTree>
    <p:extLst>
      <p:ext uri="{BB962C8B-B14F-4D97-AF65-F5344CB8AC3E}">
        <p14:creationId xmlns:p14="http://schemas.microsoft.com/office/powerpoint/2010/main" val="4003004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Florida law required employers to buy </a:t>
            </a:r>
            <a:r>
              <a:rPr lang="en"/>
              <a:t>workers' compensation coverage. Under the workers' compensation policy, employers should compensate workers for injuries or illnesses incurred in the line of duty, regardless of fault (</a:t>
            </a:r>
            <a:r>
              <a:rPr lang="en-US"/>
              <a:t>Florida Office of Insurance Regulation, </a:t>
            </a:r>
            <a:r>
              <a:rPr lang="en-US" err="1"/>
              <a:t>n.d</a:t>
            </a:r>
            <a:r>
              <a:rPr lang="en-US"/>
              <a:t>)</a:t>
            </a:r>
            <a:r>
              <a:rPr lang="en"/>
              <a:t>. The policy makes employees immune some lawsuits about work-related injuries or illnesses filed by workers. Under the policy, workers cannot sue the employer for work-related injury even if it was caused by poor and unsafe working environment. On the other hand, the employer must provide benefits to the employee even if they were the cause of the injury.</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17</a:t>
            </a:fld>
            <a:endParaRPr lang="en-US"/>
          </a:p>
        </p:txBody>
      </p:sp>
    </p:spTree>
    <p:extLst>
      <p:ext uri="{BB962C8B-B14F-4D97-AF65-F5344CB8AC3E}">
        <p14:creationId xmlns:p14="http://schemas.microsoft.com/office/powerpoint/2010/main" val="1796389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dirty="0"/>
              <a:t>Rights provide medical benefits such as prescription medications, hospital stays, doctor’s visits, and other needed medical care. It also provides wage replacement for workers who have lost their wages due to permanent or temporary disability. The rights also provide death benefits. In the event that the worker has lost their life, their dependents might be provided death benefits such as survivor benefits and funeral expenses.  </a:t>
            </a:r>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18</a:t>
            </a:fld>
            <a:endParaRPr lang="en-US"/>
          </a:p>
        </p:txBody>
      </p:sp>
    </p:spTree>
    <p:extLst>
      <p:ext uri="{BB962C8B-B14F-4D97-AF65-F5344CB8AC3E}">
        <p14:creationId xmlns:p14="http://schemas.microsoft.com/office/powerpoint/2010/main" val="1666231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Florida, workers have the right to appeal if they are not satisfied with the decision regarding Workers' Compensation claim. The appeal can be done in the following steps. The first step is medication (Prose </a:t>
            </a:r>
            <a:r>
              <a:rPr lang="en-US" err="1"/>
              <a:t>Flabarappellate</a:t>
            </a:r>
            <a:r>
              <a:rPr lang="en-US"/>
              <a:t>, </a:t>
            </a:r>
            <a:r>
              <a:rPr lang="en-US" err="1"/>
              <a:t>n.d</a:t>
            </a:r>
            <a:r>
              <a:rPr lang="en-US"/>
              <a:t>). The worker and employer are encouraged to undergo a mediation before they proceed to formal hearing. The second step is petition for benefits. If mediation fails, the worker is urged to petition for benefits with the Florida Office of Judges of Compensation Claims (OJCC), initiating a formal legal proceedings (Prose </a:t>
            </a:r>
            <a:r>
              <a:rPr lang="en-US" err="1"/>
              <a:t>Flabarappellate</a:t>
            </a:r>
            <a:r>
              <a:rPr lang="en-US"/>
              <a:t>, </a:t>
            </a:r>
            <a:r>
              <a:rPr lang="en-US" err="1"/>
              <a:t>n.d</a:t>
            </a:r>
            <a:r>
              <a:rPr lang="en-US"/>
              <a:t>). The third stage is pretrial proceedings. After the petition has been filed, the third step id done to collect data, clarify the issue, and exchange information. The fourth step is pretrial hearing. </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19</a:t>
            </a:fld>
            <a:endParaRPr lang="en-US"/>
          </a:p>
        </p:txBody>
      </p:sp>
    </p:spTree>
    <p:extLst>
      <p:ext uri="{BB962C8B-B14F-4D97-AF65-F5344CB8AC3E}">
        <p14:creationId xmlns:p14="http://schemas.microsoft.com/office/powerpoint/2010/main" val="2017304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TRICARE Prime eligibility includes ADSMs and their families, National Guard/Reserve members and their families, retired service members and their families, deceased service members’ certain surviving family members, and Medal of Honor recipients and their families (TRICARE, </a:t>
            </a:r>
            <a:r>
              <a:rPr lang="en-US" dirty="0" err="1"/>
              <a:t>n.d</a:t>
            </a:r>
            <a:r>
              <a:rPr lang="en-US" dirty="0"/>
              <a:t>). It covers primary care services, specialist care, emergency and urgent care, prescription drugs, medical supplies and equipment, mental healthcare, including therapy and counseling, outpatient surgeries, and inpatient hospital care. Its benefits include not cost-care for preventive services, low or no-cost healthcare when using in-network providers, assess to civilian providers in the program and military care facilities (TRICARE, </a:t>
            </a:r>
            <a:r>
              <a:rPr lang="en-US" dirty="0" err="1"/>
              <a:t>n.d</a:t>
            </a:r>
            <a:r>
              <a:rPr lang="en-US" dirty="0"/>
              <a:t>).</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t>2</a:t>
            </a:fld>
            <a:endParaRPr lang="en-US"/>
          </a:p>
        </p:txBody>
      </p:sp>
    </p:spTree>
    <p:extLst>
      <p:ext uri="{BB962C8B-B14F-4D97-AF65-F5344CB8AC3E}">
        <p14:creationId xmlns:p14="http://schemas.microsoft.com/office/powerpoint/2010/main" val="1644007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fifth step is formal hearing. If the case remains unresolved during pre-trial hearing, a formal hearing can be conducted before the judge. Both parties will present their arguments, witnesses, and evidence before the judge in this step. The judge tem makes a determination. If the parties disagree with the determination, they can appeal at the District Court of Appeal. If they are not satisfied with the decision of the District Court of Appeal, they can appeal at the Florida Supreme Court. The Florida Supreme Court will determine if the case is valid or not. The decision by the Florida Supreme Court is final. </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20</a:t>
            </a:fld>
            <a:endParaRPr lang="en-US"/>
          </a:p>
        </p:txBody>
      </p:sp>
    </p:spTree>
    <p:extLst>
      <p:ext uri="{BB962C8B-B14F-4D97-AF65-F5344CB8AC3E}">
        <p14:creationId xmlns:p14="http://schemas.microsoft.com/office/powerpoint/2010/main" val="1998216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TRICARE Select is similar to PPO. It allows its members to select from any TRICARE-authorized provider without referral (TRICARE, n.d). The members it covers are similar to those covered by TRICARE Prime. Its coverage is also similar to TRICARE Prime. Its benefit is that members incur lower out-of-pocket costs for using in-network providers.  </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t>3</a:t>
            </a:fld>
            <a:endParaRPr lang="en-US"/>
          </a:p>
        </p:txBody>
      </p:sp>
    </p:spTree>
    <p:extLst>
      <p:ext uri="{BB962C8B-B14F-4D97-AF65-F5344CB8AC3E}">
        <p14:creationId xmlns:p14="http://schemas.microsoft.com/office/powerpoint/2010/main" val="4153688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TRICARE for Life covers those eligible for Medicare Part A and B. It does not cover ADSMs and their families. It covers some of the care costs not covered by Medicare, including coinsurance and deductibles. It allows members to see any provider who accepts Medicare. Beneficiaries have access to civilian providers in the TRICARE program and military treatment facilities (MTFs). Most services do not need referrals.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t>4</a:t>
            </a:fld>
            <a:endParaRPr lang="en-US"/>
          </a:p>
        </p:txBody>
      </p:sp>
    </p:spTree>
    <p:extLst>
      <p:ext uri="{BB962C8B-B14F-4D97-AF65-F5344CB8AC3E}">
        <p14:creationId xmlns:p14="http://schemas.microsoft.com/office/powerpoint/2010/main" val="1530867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one to be eligible to the program, they must be enrolled in TRICARE Prime at the MTF providing TRICARE Plus. Eligibility to the program varies. It include factors such as meeting certain health criteria and having a primary care manager (PCM) at the MTF (TRICARE, </a:t>
            </a:r>
            <a:r>
              <a:rPr lang="en-US" dirty="0" err="1"/>
              <a:t>n.d</a:t>
            </a:r>
            <a:r>
              <a:rPr lang="en-US" dirty="0"/>
              <a:t>). It covers additional appointment availability, extended clinic hours, and access to educational resources and wellness program. Its benefits include access to enhanced care and no additional for services it provides (TRICARE, </a:t>
            </a:r>
            <a:r>
              <a:rPr lang="en-US" dirty="0" err="1"/>
              <a:t>n.d</a:t>
            </a:r>
            <a:r>
              <a:rPr lang="en-US" dirty="0"/>
              <a:t>).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t>5</a:t>
            </a:fld>
            <a:endParaRPr lang="en-US"/>
          </a:p>
        </p:txBody>
      </p:sp>
    </p:spTree>
    <p:extLst>
      <p:ext uri="{BB962C8B-B14F-4D97-AF65-F5344CB8AC3E}">
        <p14:creationId xmlns:p14="http://schemas.microsoft.com/office/powerpoint/2010/main" val="535192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one to be eligible for the plan, they must be between 21 and 26 years old, unmarried, children of TRICARE-eligible sponsors, and not eligible for healthcare coverage by employers (TRICARE, </a:t>
            </a:r>
            <a:r>
              <a:rPr lang="en-US" err="1"/>
              <a:t>n.d</a:t>
            </a:r>
            <a:r>
              <a:rPr lang="en-US"/>
              <a:t>). It covers primary care services, emergency care, urgent care, specialist care, outpatient surgeries, inpatient hospital care, prescription drugs, medical supplies and equipment, and mental healthcare (TRICARE, </a:t>
            </a:r>
            <a:r>
              <a:rPr lang="en-US" err="1"/>
              <a:t>n.d</a:t>
            </a:r>
            <a:r>
              <a:rPr lang="en-US"/>
              <a:t>). It allows beneficiaries to receive care from any TRICARE-authorized provider and has no network restrictions. </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6</a:t>
            </a:fld>
            <a:endParaRPr lang="en-US"/>
          </a:p>
        </p:txBody>
      </p:sp>
    </p:spTree>
    <p:extLst>
      <p:ext uri="{BB962C8B-B14F-4D97-AF65-F5344CB8AC3E}">
        <p14:creationId xmlns:p14="http://schemas.microsoft.com/office/powerpoint/2010/main" val="2184009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Those eligible include retirees and their families, survivors of military members, ADSMs and their families, and certain other eligible individuals (TRICARE, n.d). It covers healthcare services that are similar to Prime and Select plans. Benefits include preventive care services at no cost, no enrollment fees for TRICARE Prime beneficiaries, no annual copayments or deductibles for services covered by TRICARE, and no network restrictions (TRICARE, </a:t>
            </a:r>
            <a:r>
              <a:rPr lang="en-US" err="1"/>
              <a:t>n.d</a:t>
            </a:r>
            <a:r>
              <a:rPr lang="en-US"/>
              <a:t>). </a:t>
            </a:r>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7</a:t>
            </a:fld>
            <a:endParaRPr lang="en-US"/>
          </a:p>
        </p:txBody>
      </p:sp>
    </p:spTree>
    <p:extLst>
      <p:ext uri="{BB962C8B-B14F-4D97-AF65-F5344CB8AC3E}">
        <p14:creationId xmlns:p14="http://schemas.microsoft.com/office/powerpoint/2010/main" val="3136143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Eligible people for this plan are Retired National Guard and Reserve members who are not eligible for retirement pay and eligible retired Reserve and National Guard members’ family members. It covers primary care services, medical equipment and supplies, prescription drugs, emergency and urgent care, inpatient and outpatient services, mental health care, and specialist care. Benefits include no network restrictions, members can choose any TRICARE-authorized provider without needing a referral, and out-of-pocket costs when using network providers. </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93B84282-C5AA-49FD-8215-A267C29BA6B3}" type="slidenum">
              <a:rPr lang="en-US"/>
              <a:t>8</a:t>
            </a:fld>
            <a:endParaRPr lang="en-US"/>
          </a:p>
        </p:txBody>
      </p:sp>
    </p:spTree>
    <p:extLst>
      <p:ext uri="{BB962C8B-B14F-4D97-AF65-F5344CB8AC3E}">
        <p14:creationId xmlns:p14="http://schemas.microsoft.com/office/powerpoint/2010/main" val="2444606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Members eligible for the this plan include Air Force Reserve, Navy Reserve, Army Reserve, Coast Guard Reserve, Marine Corps Reserve, Air National Guard, and the Army National Guard. Individual Ready Reserve not enrolled or eligible for Federal Employees Health Benefits (FEHB) program are also eligible for TRICARE Reserve Select. Former spouses and qualified survivors can also be eligible under some circumstances. It covers care services same as TRICARE Select. Its benefits are also similar to TRICARE Select plan. </a:t>
            </a:r>
            <a:endParaRPr lang="en-US"/>
          </a:p>
        </p:txBody>
      </p:sp>
      <p:sp>
        <p:nvSpPr>
          <p:cNvPr id="4" name="Slide Number Placeholder 3"/>
          <p:cNvSpPr>
            <a:spLocks noGrp="1"/>
          </p:cNvSpPr>
          <p:nvPr>
            <p:ph type="sldNum" sz="quarter" idx="5"/>
          </p:nvPr>
        </p:nvSpPr>
        <p:spPr/>
        <p:txBody>
          <a:bodyPr/>
          <a:lstStyle/>
          <a:p>
            <a:fld id="{93B84282-C5AA-49FD-8215-A267C29BA6B3}" type="slidenum">
              <a:rPr lang="en-US"/>
              <a:t>9</a:t>
            </a:fld>
            <a:endParaRPr lang="en-US"/>
          </a:p>
        </p:txBody>
      </p:sp>
    </p:spTree>
    <p:extLst>
      <p:ext uri="{BB962C8B-B14F-4D97-AF65-F5344CB8AC3E}">
        <p14:creationId xmlns:p14="http://schemas.microsoft.com/office/powerpoint/2010/main" val="3312895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creativecommons.org/licenses/by-nd/3.0/" TargetMode="External"/><Relationship Id="rId4" Type="http://schemas.openxmlformats.org/officeDocument/2006/relationships/hyperlink" Target="https://www.lawyersandsettlements.com/lawsuit/florida-workers-compensation.html" TargetMode="Externa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creativecommons.org/licenses/by-nc-sa/3.0/" TargetMode="External"/><Relationship Id="rId4" Type="http://schemas.openxmlformats.org/officeDocument/2006/relationships/hyperlink" Target="https://www.flickr.com/photos/82ndairbornedivision/29282522826"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0.svg"/></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doi.org/10.1109/TIA.2019.2907578" TargetMode="External"/><Relationship Id="rId2" Type="http://schemas.openxmlformats.org/officeDocument/2006/relationships/hyperlink" Target="https://floir.com/property-casualty/workers-compensation-insurance" TargetMode="External"/><Relationship Id="rId1" Type="http://schemas.openxmlformats.org/officeDocument/2006/relationships/slideLayout" Target="../slideLayouts/slideLayout2.xml"/><Relationship Id="rId6" Type="http://schemas.openxmlformats.org/officeDocument/2006/relationships/hyperlink" Target="https://www.tricare.mil/Plans/New" TargetMode="External"/><Relationship Id="rId5" Type="http://schemas.openxmlformats.org/officeDocument/2006/relationships/hyperlink" Target="https://prose.flabarappellate.org/chapter-17-workers-compensation-appeals/" TargetMode="External"/><Relationship Id="rId4" Type="http://schemas.openxmlformats.org/officeDocument/2006/relationships/hyperlink" Target="https://ojrd.biomedcentral.com/articles/10.1186/s13023-021-01943-w"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2" name="Freeform: Shape 11">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extBox 1">
            <a:extLst>
              <a:ext uri="{FF2B5EF4-FFF2-40B4-BE49-F238E27FC236}">
                <a16:creationId xmlns:a16="http://schemas.microsoft.com/office/drawing/2014/main" id="{7A8DBB67-2994-DB06-7091-45C450A84BA4}"/>
              </a:ext>
            </a:extLst>
          </p:cNvPr>
          <p:cNvSpPr txBox="1"/>
          <p:nvPr/>
        </p:nvSpPr>
        <p:spPr>
          <a:xfrm>
            <a:off x="2015242" y="2260468"/>
            <a:ext cx="8685833" cy="4601844"/>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gn="ctr">
              <a:lnSpc>
                <a:spcPct val="90000"/>
              </a:lnSpc>
              <a:spcAft>
                <a:spcPts val="600"/>
              </a:spcAft>
            </a:pPr>
            <a:r>
              <a:rPr lang="en-US" sz="4000" b="1" dirty="0">
                <a:solidFill>
                  <a:schemeClr val="tx2"/>
                </a:solidFill>
              </a:rPr>
              <a:t>TRICARE and Workman’s Compensation</a:t>
            </a:r>
            <a:endParaRPr lang="en-US" sz="4000">
              <a:solidFill>
                <a:schemeClr val="tx2"/>
              </a:solidFill>
              <a:cs typeface="Calibri" panose="020F0502020204030204"/>
            </a:endParaRPr>
          </a:p>
          <a:p>
            <a:pPr algn="ctr">
              <a:lnSpc>
                <a:spcPct val="90000"/>
              </a:lnSpc>
              <a:spcAft>
                <a:spcPts val="600"/>
              </a:spcAft>
            </a:pPr>
            <a:endParaRPr lang="en-US" sz="4000" dirty="0">
              <a:solidFill>
                <a:schemeClr val="tx2"/>
              </a:solidFill>
            </a:endParaRPr>
          </a:p>
          <a:p>
            <a:pPr algn="ctr">
              <a:lnSpc>
                <a:spcPct val="90000"/>
              </a:lnSpc>
              <a:spcAft>
                <a:spcPts val="600"/>
              </a:spcAft>
            </a:pPr>
            <a:r>
              <a:rPr lang="en-US" sz="4000" dirty="0">
                <a:solidFill>
                  <a:schemeClr val="tx2"/>
                </a:solidFill>
              </a:rPr>
              <a:t>Student</a:t>
            </a:r>
            <a:endParaRPr lang="en-US" sz="4000" dirty="0">
              <a:solidFill>
                <a:schemeClr val="tx2"/>
              </a:solidFill>
              <a:cs typeface="Calibri" panose="020F0502020204030204"/>
            </a:endParaRPr>
          </a:p>
          <a:p>
            <a:pPr algn="ctr">
              <a:lnSpc>
                <a:spcPct val="90000"/>
              </a:lnSpc>
              <a:spcAft>
                <a:spcPts val="600"/>
              </a:spcAft>
            </a:pPr>
            <a:r>
              <a:rPr lang="en-US" sz="4000" dirty="0">
                <a:solidFill>
                  <a:schemeClr val="tx2"/>
                </a:solidFill>
              </a:rPr>
              <a:t>Course</a:t>
            </a:r>
            <a:endParaRPr lang="en-US" sz="4000">
              <a:solidFill>
                <a:schemeClr val="tx2"/>
              </a:solidFill>
              <a:cs typeface="Calibri" panose="020F0502020204030204"/>
            </a:endParaRPr>
          </a:p>
          <a:p>
            <a:pPr algn="ctr">
              <a:lnSpc>
                <a:spcPct val="90000"/>
              </a:lnSpc>
              <a:spcAft>
                <a:spcPts val="600"/>
              </a:spcAft>
            </a:pPr>
            <a:r>
              <a:rPr lang="en-US" sz="4000" dirty="0">
                <a:solidFill>
                  <a:schemeClr val="tx2"/>
                </a:solidFill>
              </a:rPr>
              <a:t>Institution</a:t>
            </a:r>
            <a:endParaRPr lang="en-US" sz="4000">
              <a:solidFill>
                <a:schemeClr val="tx2"/>
              </a:solidFill>
              <a:cs typeface="Calibri" panose="020F0502020204030204"/>
            </a:endParaRPr>
          </a:p>
          <a:p>
            <a:pPr algn="ctr">
              <a:lnSpc>
                <a:spcPct val="90000"/>
              </a:lnSpc>
              <a:spcAft>
                <a:spcPts val="600"/>
              </a:spcAft>
            </a:pPr>
            <a:r>
              <a:rPr lang="en-US" sz="4000" dirty="0">
                <a:solidFill>
                  <a:schemeClr val="tx2"/>
                </a:solidFill>
              </a:rPr>
              <a:t>Professor</a:t>
            </a:r>
            <a:endParaRPr lang="en-US" sz="4000">
              <a:solidFill>
                <a:schemeClr val="tx2"/>
              </a:solidFill>
              <a:cs typeface="Calibri" panose="020F0502020204030204"/>
            </a:endParaRPr>
          </a:p>
          <a:p>
            <a:pPr algn="ctr">
              <a:lnSpc>
                <a:spcPct val="90000"/>
              </a:lnSpc>
              <a:spcAft>
                <a:spcPts val="600"/>
              </a:spcAft>
            </a:pPr>
            <a:r>
              <a:rPr lang="en-US" sz="4000" dirty="0">
                <a:solidFill>
                  <a:schemeClr val="tx2"/>
                </a:solidFill>
              </a:rPr>
              <a:t>Date</a:t>
            </a:r>
            <a:endParaRPr lang="en-US" sz="4000">
              <a:solidFill>
                <a:schemeClr val="tx2"/>
              </a:solidFill>
              <a:cs typeface="Calibri" panose="020F0502020204030204"/>
            </a:endParaRPr>
          </a:p>
        </p:txBody>
      </p:sp>
      <p:grpSp>
        <p:nvGrpSpPr>
          <p:cNvPr id="17" name="Group 16">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8" name="Freeform: Shape 17">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1" name="Freeform: Shape 20">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6018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676CCA-06E0-6E4C-0F59-A5031EE1ABB2}"/>
              </a:ext>
            </a:extLst>
          </p:cNvPr>
          <p:cNvSpPr>
            <a:spLocks noGrp="1"/>
          </p:cNvSpPr>
          <p:nvPr>
            <p:ph type="title"/>
          </p:nvPr>
        </p:nvSpPr>
        <p:spPr>
          <a:xfrm>
            <a:off x="1285240" y="1050595"/>
            <a:ext cx="8074815" cy="1618489"/>
          </a:xfrm>
        </p:spPr>
        <p:txBody>
          <a:bodyPr anchor="ctr">
            <a:normAutofit/>
          </a:bodyPr>
          <a:lstStyle/>
          <a:p>
            <a:r>
              <a:rPr lang="en-US" sz="5000" b="1">
                <a:latin typeface="Calibri"/>
                <a:cs typeface="Calibri Light"/>
              </a:rPr>
              <a:t>Types of TRICARE: </a:t>
            </a:r>
            <a:r>
              <a:rPr lang="en-US" sz="5000" b="1">
                <a:latin typeface="Calibri"/>
                <a:cs typeface="Times New Roman"/>
              </a:rPr>
              <a:t>TRICARE Reserve Select</a:t>
            </a:r>
            <a:endParaRPr lang="en-US" sz="5000" b="1">
              <a:latin typeface="Calibri"/>
              <a:cs typeface="Calibri Light"/>
            </a:endParaRPr>
          </a:p>
        </p:txBody>
      </p:sp>
      <p:sp>
        <p:nvSpPr>
          <p:cNvPr id="3" name="Content Placeholder 2">
            <a:extLst>
              <a:ext uri="{FF2B5EF4-FFF2-40B4-BE49-F238E27FC236}">
                <a16:creationId xmlns:a16="http://schemas.microsoft.com/office/drawing/2014/main" id="{BF111D68-7455-AB8A-011D-8C69189256E5}"/>
              </a:ext>
            </a:extLst>
          </p:cNvPr>
          <p:cNvSpPr>
            <a:spLocks noGrp="1"/>
          </p:cNvSpPr>
          <p:nvPr>
            <p:ph idx="1"/>
          </p:nvPr>
        </p:nvSpPr>
        <p:spPr>
          <a:xfrm>
            <a:off x="1285240" y="2969469"/>
            <a:ext cx="8074815" cy="2800395"/>
          </a:xfrm>
        </p:spPr>
        <p:txBody>
          <a:bodyPr vert="horz" lIns="91440" tIns="45720" rIns="91440" bIns="45720" rtlCol="0" anchor="t">
            <a:normAutofit/>
          </a:bodyPr>
          <a:lstStyle/>
          <a:p>
            <a:r>
              <a:rPr lang="en-US" dirty="0">
                <a:ea typeface="+mn-lt"/>
                <a:cs typeface="+mn-lt"/>
              </a:rPr>
              <a:t>It covers Reserve officers.</a:t>
            </a:r>
            <a:endParaRPr lang="en-US" dirty="0">
              <a:cs typeface="Calibri" panose="020F0502020204030204"/>
            </a:endParaRPr>
          </a:p>
          <a:p>
            <a:r>
              <a:rPr lang="en-US" dirty="0">
                <a:ea typeface="+mn-lt"/>
                <a:cs typeface="+mn-lt"/>
              </a:rPr>
              <a:t> It has same benefits as TRICARE Select plan.</a:t>
            </a:r>
            <a:endParaRPr lang="en-US" dirty="0">
              <a:cs typeface="Calibri"/>
            </a:endParaRPr>
          </a:p>
          <a:p>
            <a:r>
              <a:rPr lang="en-US" dirty="0">
                <a:ea typeface="+mn-lt"/>
                <a:cs typeface="+mn-lt"/>
              </a:rPr>
              <a:t>It also covers health services which are same as TRICARE Select plan.</a:t>
            </a:r>
            <a:endParaRPr lang="en-US" dirty="0"/>
          </a:p>
          <a:p>
            <a:pPr marL="0" indent="0">
              <a:buNone/>
            </a:pPr>
            <a:endParaRPr lang="en-US" sz="2400">
              <a:cs typeface="Calibri"/>
            </a:endParaRPr>
          </a:p>
        </p:txBody>
      </p:sp>
    </p:spTree>
    <p:extLst>
      <p:ext uri="{BB962C8B-B14F-4D97-AF65-F5344CB8AC3E}">
        <p14:creationId xmlns:p14="http://schemas.microsoft.com/office/powerpoint/2010/main" val="377379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5FA887F-B0D4-A9C0-64DE-0E2085EC7037}"/>
              </a:ext>
            </a:extLst>
          </p:cNvPr>
          <p:cNvSpPr>
            <a:spLocks noGrp="1"/>
          </p:cNvSpPr>
          <p:nvPr>
            <p:ph type="title"/>
          </p:nvPr>
        </p:nvSpPr>
        <p:spPr>
          <a:xfrm>
            <a:off x="1371597" y="348865"/>
            <a:ext cx="10044023" cy="877729"/>
          </a:xfrm>
        </p:spPr>
        <p:txBody>
          <a:bodyPr anchor="ctr">
            <a:normAutofit/>
          </a:bodyPr>
          <a:lstStyle/>
          <a:p>
            <a:pPr algn="ctr"/>
            <a:r>
              <a:rPr lang="en-US" sz="4000" b="1" dirty="0">
                <a:solidFill>
                  <a:srgbClr val="FFFFFF"/>
                </a:solidFill>
              </a:rPr>
              <a:t>CHAMPVA </a:t>
            </a:r>
            <a:endParaRPr lang="en-US" sz="4000" b="1" dirty="0">
              <a:solidFill>
                <a:srgbClr val="FFFFFF"/>
              </a:solidFill>
              <a:cs typeface="Calibri Light"/>
            </a:endParaRPr>
          </a:p>
          <a:p>
            <a:endParaRPr lang="en-US" sz="4000">
              <a:solidFill>
                <a:srgbClr val="FFFFFF"/>
              </a:solidFill>
              <a:cs typeface="Calibri Light"/>
            </a:endParaRPr>
          </a:p>
        </p:txBody>
      </p:sp>
      <p:graphicFrame>
        <p:nvGraphicFramePr>
          <p:cNvPr id="5" name="Content Placeholder 2">
            <a:extLst>
              <a:ext uri="{FF2B5EF4-FFF2-40B4-BE49-F238E27FC236}">
                <a16:creationId xmlns:a16="http://schemas.microsoft.com/office/drawing/2014/main" id="{8C174875-EA3F-B6D9-4425-491F585B8C12}"/>
              </a:ext>
            </a:extLst>
          </p:cNvPr>
          <p:cNvGraphicFramePr>
            <a:graphicFrameLocks noGrp="1"/>
          </p:cNvGraphicFramePr>
          <p:nvPr>
            <p:ph idx="1"/>
            <p:extLst>
              <p:ext uri="{D42A27DB-BD31-4B8C-83A1-F6EECF244321}">
                <p14:modId xmlns:p14="http://schemas.microsoft.com/office/powerpoint/2010/main" val="1200009936"/>
              </p:ext>
            </p:extLst>
          </p:nvPr>
        </p:nvGraphicFramePr>
        <p:xfrm>
          <a:off x="356509" y="1853787"/>
          <a:ext cx="11488545" cy="48110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8957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41084-59F7-DD29-C551-E41644055762}"/>
              </a:ext>
            </a:extLst>
          </p:cNvPr>
          <p:cNvSpPr>
            <a:spLocks noGrp="1"/>
          </p:cNvSpPr>
          <p:nvPr>
            <p:ph type="title"/>
          </p:nvPr>
        </p:nvSpPr>
        <p:spPr/>
        <p:txBody>
          <a:bodyPr>
            <a:normAutofit/>
          </a:bodyPr>
          <a:lstStyle/>
          <a:p>
            <a:pPr algn="ctr"/>
            <a:r>
              <a:rPr lang="en-US" sz="4000" b="1" dirty="0">
                <a:cs typeface="Calibri Light"/>
              </a:rPr>
              <a:t>CHAMPVA Cont. </a:t>
            </a:r>
            <a:endParaRPr lang="en-US" sz="4000">
              <a:cs typeface="Calibri Light"/>
            </a:endParaRPr>
          </a:p>
          <a:p>
            <a:endParaRPr lang="en-US" dirty="0">
              <a:cs typeface="Calibri Light"/>
            </a:endParaRPr>
          </a:p>
        </p:txBody>
      </p:sp>
      <p:graphicFrame>
        <p:nvGraphicFramePr>
          <p:cNvPr id="5" name="Content Placeholder 2">
            <a:extLst>
              <a:ext uri="{FF2B5EF4-FFF2-40B4-BE49-F238E27FC236}">
                <a16:creationId xmlns:a16="http://schemas.microsoft.com/office/drawing/2014/main" id="{C4A2542B-65E8-C0DA-48D4-29936A53C754}"/>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8076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text, person, hand&#10;&#10;Description automatically generated">
            <a:extLst>
              <a:ext uri="{FF2B5EF4-FFF2-40B4-BE49-F238E27FC236}">
                <a16:creationId xmlns:a16="http://schemas.microsoft.com/office/drawing/2014/main" id="{7618C8C8-A85C-4AB4-078A-5138C1E14FCC}"/>
              </a:ext>
            </a:extLst>
          </p:cNvPr>
          <p:cNvPicPr>
            <a:picLocks noChangeAspect="1"/>
          </p:cNvPicPr>
          <p:nvPr/>
        </p:nvPicPr>
        <p:blipFill rotWithShape="1">
          <a:blip r:embed="rId3"/>
          <a:srcRect l="9441" r="12658" b="1"/>
          <a:stretch/>
        </p:blipFill>
        <p:spPr>
          <a:xfrm>
            <a:off x="2522356" y="10"/>
            <a:ext cx="9669642" cy="6857990"/>
          </a:xfrm>
          <a:prstGeom prst="rect">
            <a:avLst/>
          </a:prstGeom>
        </p:spPr>
      </p:pic>
      <p:sp>
        <p:nvSpPr>
          <p:cNvPr id="19" name="Rectangle 18">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660B0E3-C86E-48D4-8E36-6EB6571C420F}"/>
              </a:ext>
            </a:extLst>
          </p:cNvPr>
          <p:cNvSpPr>
            <a:spLocks noGrp="1"/>
          </p:cNvSpPr>
          <p:nvPr>
            <p:ph type="title"/>
          </p:nvPr>
        </p:nvSpPr>
        <p:spPr>
          <a:xfrm>
            <a:off x="263106" y="365125"/>
            <a:ext cx="4397283" cy="1756139"/>
          </a:xfrm>
        </p:spPr>
        <p:txBody>
          <a:bodyPr>
            <a:normAutofit/>
          </a:bodyPr>
          <a:lstStyle/>
          <a:p>
            <a:pPr algn="ctr"/>
            <a:r>
              <a:rPr lang="en-US" sz="4000" b="1">
                <a:cs typeface="Calibri Light"/>
              </a:rPr>
              <a:t>Process of Submitting a Claim</a:t>
            </a:r>
            <a:endParaRPr lang="en-US"/>
          </a:p>
        </p:txBody>
      </p:sp>
      <p:sp>
        <p:nvSpPr>
          <p:cNvPr id="3" name="Content Placeholder 2">
            <a:extLst>
              <a:ext uri="{FF2B5EF4-FFF2-40B4-BE49-F238E27FC236}">
                <a16:creationId xmlns:a16="http://schemas.microsoft.com/office/drawing/2014/main" id="{0541119D-AC09-BCD5-ADC8-292514768AEB}"/>
              </a:ext>
            </a:extLst>
          </p:cNvPr>
          <p:cNvSpPr>
            <a:spLocks noGrp="1"/>
          </p:cNvSpPr>
          <p:nvPr>
            <p:ph idx="1"/>
          </p:nvPr>
        </p:nvSpPr>
        <p:spPr>
          <a:xfrm>
            <a:off x="263106" y="2434201"/>
            <a:ext cx="4397283" cy="3699630"/>
          </a:xfrm>
        </p:spPr>
        <p:txBody>
          <a:bodyPr vert="horz" lIns="91440" tIns="45720" rIns="91440" bIns="45720" rtlCol="0" anchor="t">
            <a:normAutofit/>
          </a:bodyPr>
          <a:lstStyle/>
          <a:p>
            <a:r>
              <a:rPr lang="en-US" sz="2400" dirty="0">
                <a:ea typeface="+mn-lt"/>
                <a:cs typeface="+mn-lt"/>
              </a:rPr>
              <a:t>Process of submitting claims is requesting health insurance companies to pay for services their clients have been provided. </a:t>
            </a:r>
            <a:endParaRPr lang="en-US" sz="2400" dirty="0">
              <a:cs typeface="Calibri" panose="020F0502020204030204"/>
            </a:endParaRPr>
          </a:p>
          <a:p>
            <a:r>
              <a:rPr lang="en-US" sz="2400" dirty="0">
                <a:ea typeface="+mn-lt"/>
                <a:cs typeface="+mn-lt"/>
              </a:rPr>
              <a:t>It starts after patients have received services. </a:t>
            </a:r>
            <a:endParaRPr lang="en-US" sz="2400" dirty="0">
              <a:cs typeface="Calibri"/>
            </a:endParaRPr>
          </a:p>
          <a:p>
            <a:r>
              <a:rPr lang="en-US" sz="2400" dirty="0">
                <a:ea typeface="+mn-lt"/>
                <a:cs typeface="+mn-lt"/>
              </a:rPr>
              <a:t>Only services covered by the plan should be claimed. </a:t>
            </a:r>
            <a:endParaRPr lang="en-US" sz="2400" dirty="0">
              <a:cs typeface="Calibri"/>
            </a:endParaRPr>
          </a:p>
          <a:p>
            <a:pPr marL="0" indent="0">
              <a:buNone/>
            </a:pPr>
            <a:endParaRPr lang="en-US" sz="2000">
              <a:cs typeface="Calibri"/>
            </a:endParaRPr>
          </a:p>
        </p:txBody>
      </p:sp>
    </p:spTree>
    <p:extLst>
      <p:ext uri="{BB962C8B-B14F-4D97-AF65-F5344CB8AC3E}">
        <p14:creationId xmlns:p14="http://schemas.microsoft.com/office/powerpoint/2010/main" val="1678514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56C4FD-6ABE-3799-A0BD-95A5861B9303}"/>
              </a:ext>
            </a:extLst>
          </p:cNvPr>
          <p:cNvSpPr>
            <a:spLocks noGrp="1"/>
          </p:cNvSpPr>
          <p:nvPr>
            <p:ph type="title"/>
          </p:nvPr>
        </p:nvSpPr>
        <p:spPr>
          <a:xfrm>
            <a:off x="793662" y="386930"/>
            <a:ext cx="10066122" cy="1298448"/>
          </a:xfrm>
        </p:spPr>
        <p:txBody>
          <a:bodyPr anchor="b">
            <a:normAutofit/>
          </a:bodyPr>
          <a:lstStyle/>
          <a:p>
            <a:r>
              <a:rPr lang="en-US" sz="4800" b="1">
                <a:cs typeface="Calibri Light"/>
              </a:rPr>
              <a:t>Process of Submitting a Claim Cont.</a:t>
            </a:r>
            <a:endParaRPr lang="en-US" sz="4800">
              <a:cs typeface="Calibri Light"/>
            </a:endParaRPr>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3ADE09-CF70-F690-F66B-4E3A270A9972}"/>
              </a:ext>
            </a:extLst>
          </p:cNvPr>
          <p:cNvSpPr>
            <a:spLocks noGrp="1"/>
          </p:cNvSpPr>
          <p:nvPr>
            <p:ph idx="1"/>
          </p:nvPr>
        </p:nvSpPr>
        <p:spPr>
          <a:xfrm>
            <a:off x="793661" y="2599509"/>
            <a:ext cx="4530898" cy="3639450"/>
          </a:xfrm>
        </p:spPr>
        <p:txBody>
          <a:bodyPr vert="horz" lIns="91440" tIns="45720" rIns="91440" bIns="45720" rtlCol="0" anchor="ctr">
            <a:normAutofit/>
          </a:bodyPr>
          <a:lstStyle/>
          <a:p>
            <a:r>
              <a:rPr lang="en-US" dirty="0">
                <a:ea typeface="+mn-lt"/>
                <a:cs typeface="+mn-lt"/>
              </a:rPr>
              <a:t>First step; obtain itemized bills. </a:t>
            </a:r>
            <a:endParaRPr lang="en-US">
              <a:cs typeface="Calibri" panose="020F0502020204030204"/>
            </a:endParaRPr>
          </a:p>
          <a:p>
            <a:r>
              <a:rPr lang="en-US" dirty="0">
                <a:ea typeface="+mn-lt"/>
                <a:cs typeface="+mn-lt"/>
              </a:rPr>
              <a:t>Second step; complete claim form. </a:t>
            </a:r>
            <a:endParaRPr lang="en-US">
              <a:cs typeface="Calibri"/>
            </a:endParaRPr>
          </a:p>
          <a:p>
            <a:r>
              <a:rPr lang="en-US" dirty="0">
                <a:ea typeface="+mn-lt"/>
                <a:cs typeface="+mn-lt"/>
              </a:rPr>
              <a:t>Third step; attach supporting documents. </a:t>
            </a:r>
            <a:endParaRPr lang="en-US"/>
          </a:p>
          <a:p>
            <a:pPr marL="0" indent="0">
              <a:buNone/>
            </a:pPr>
            <a:endParaRPr lang="en-US" sz="2000">
              <a:cs typeface="Calibri"/>
            </a:endParaRPr>
          </a:p>
        </p:txBody>
      </p:sp>
      <p:pic>
        <p:nvPicPr>
          <p:cNvPr id="7" name="Graphic 6" descr="Check List">
            <a:extLst>
              <a:ext uri="{FF2B5EF4-FFF2-40B4-BE49-F238E27FC236}">
                <a16:creationId xmlns:a16="http://schemas.microsoft.com/office/drawing/2014/main" id="{898203D9-2CA3-F622-4E5E-FA983F60DA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9548" y="2484255"/>
            <a:ext cx="3714244" cy="3714244"/>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4488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B1D929-19AA-C94C-7822-9F07F0E6B7FE}"/>
              </a:ext>
            </a:extLst>
          </p:cNvPr>
          <p:cNvSpPr>
            <a:spLocks noGrp="1"/>
          </p:cNvSpPr>
          <p:nvPr>
            <p:ph type="title"/>
          </p:nvPr>
        </p:nvSpPr>
        <p:spPr>
          <a:xfrm>
            <a:off x="838200" y="557188"/>
            <a:ext cx="10515600" cy="1133499"/>
          </a:xfrm>
        </p:spPr>
        <p:txBody>
          <a:bodyPr>
            <a:normAutofit/>
          </a:bodyPr>
          <a:lstStyle/>
          <a:p>
            <a:pPr algn="ctr"/>
            <a:r>
              <a:rPr lang="en-US" sz="5200" b="1">
                <a:cs typeface="Calibri Light"/>
              </a:rPr>
              <a:t>Process of Submitting a Claim Cont.</a:t>
            </a:r>
            <a:endParaRPr lang="en-US" sz="5200">
              <a:cs typeface="Calibri Light"/>
            </a:endParaRPr>
          </a:p>
        </p:txBody>
      </p:sp>
      <p:graphicFrame>
        <p:nvGraphicFramePr>
          <p:cNvPr id="5" name="Content Placeholder 2">
            <a:extLst>
              <a:ext uri="{FF2B5EF4-FFF2-40B4-BE49-F238E27FC236}">
                <a16:creationId xmlns:a16="http://schemas.microsoft.com/office/drawing/2014/main" id="{09F00CFE-9E0C-34BF-5954-67F7404B744D}"/>
              </a:ext>
            </a:extLst>
          </p:cNvPr>
          <p:cNvGraphicFramePr>
            <a:graphicFrameLocks noGrp="1"/>
          </p:cNvGraphicFramePr>
          <p:nvPr>
            <p:ph idx="1"/>
            <p:extLst>
              <p:ext uri="{D42A27DB-BD31-4B8C-83A1-F6EECF244321}">
                <p14:modId xmlns:p14="http://schemas.microsoft.com/office/powerpoint/2010/main" val="1477236313"/>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1706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643EEC-7AF1-6646-0970-EA00F1E222BC}"/>
              </a:ext>
            </a:extLst>
          </p:cNvPr>
          <p:cNvSpPr>
            <a:spLocks noGrp="1"/>
          </p:cNvSpPr>
          <p:nvPr>
            <p:ph type="title"/>
          </p:nvPr>
        </p:nvSpPr>
        <p:spPr>
          <a:xfrm>
            <a:off x="793662" y="386930"/>
            <a:ext cx="10066122" cy="1298448"/>
          </a:xfrm>
        </p:spPr>
        <p:txBody>
          <a:bodyPr anchor="b">
            <a:normAutofit/>
          </a:bodyPr>
          <a:lstStyle/>
          <a:p>
            <a:r>
              <a:rPr lang="en-US" sz="4800">
                <a:latin typeface="Calibri"/>
                <a:ea typeface="Calibri"/>
                <a:cs typeface="Calibri"/>
              </a:rPr>
              <a:t>Workers' Compensation in Florida </a:t>
            </a:r>
            <a:endParaRPr lang="en-US" sz="4800"/>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056EB07-87C1-27ED-B3CD-8691FE39158E}"/>
              </a:ext>
            </a:extLst>
          </p:cNvPr>
          <p:cNvSpPr>
            <a:spLocks noGrp="1"/>
          </p:cNvSpPr>
          <p:nvPr>
            <p:ph idx="1"/>
          </p:nvPr>
        </p:nvSpPr>
        <p:spPr>
          <a:xfrm>
            <a:off x="376718" y="2599509"/>
            <a:ext cx="4947841" cy="3596318"/>
          </a:xfrm>
        </p:spPr>
        <p:txBody>
          <a:bodyPr vert="horz" lIns="91440" tIns="45720" rIns="91440" bIns="45720" rtlCol="0" anchor="ctr">
            <a:normAutofit/>
          </a:bodyPr>
          <a:lstStyle/>
          <a:p>
            <a:r>
              <a:rPr lang="en-US" sz="2400" dirty="0">
                <a:ea typeface="+mn-lt"/>
                <a:cs typeface="+mn-lt"/>
              </a:rPr>
              <a:t>Workers’ Compensation provides benefits to workers who have experienced work-related injuries. </a:t>
            </a:r>
            <a:endParaRPr lang="en-US" sz="2400" dirty="0">
              <a:ea typeface="Calibri" panose="020F0502020204030204"/>
              <a:cs typeface="Calibri" panose="020F0502020204030204"/>
            </a:endParaRPr>
          </a:p>
          <a:p>
            <a:r>
              <a:rPr lang="en-US" sz="2400" dirty="0">
                <a:ea typeface="+mn-lt"/>
                <a:cs typeface="+mn-lt"/>
              </a:rPr>
              <a:t>It covers workers who have experienced accidents and injuries white at work </a:t>
            </a:r>
            <a:endParaRPr lang="en-US" sz="2400" dirty="0">
              <a:ea typeface="Calibri"/>
              <a:cs typeface="Calibri"/>
            </a:endParaRPr>
          </a:p>
          <a:p>
            <a:r>
              <a:rPr lang="en-US" sz="2400" dirty="0">
                <a:ea typeface="+mn-lt"/>
                <a:cs typeface="+mn-lt"/>
              </a:rPr>
              <a:t>Or outside office but on official duties. </a:t>
            </a:r>
            <a:endParaRPr lang="en-US" sz="2400" dirty="0"/>
          </a:p>
          <a:p>
            <a:pPr marL="0" indent="0">
              <a:buNone/>
            </a:pPr>
            <a:endParaRPr lang="en-US" sz="2000">
              <a:ea typeface="Calibri"/>
              <a:cs typeface="Calibri"/>
            </a:endParaRPr>
          </a:p>
        </p:txBody>
      </p:sp>
      <p:pic>
        <p:nvPicPr>
          <p:cNvPr id="4" name="Picture 4" descr="Text&#10;&#10;Description automatically generated">
            <a:extLst>
              <a:ext uri="{FF2B5EF4-FFF2-40B4-BE49-F238E27FC236}">
                <a16:creationId xmlns:a16="http://schemas.microsoft.com/office/drawing/2014/main" id="{F3DCDF52-63E6-AFCF-D879-65DAFC7C2F35}"/>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911532" y="2747244"/>
            <a:ext cx="5150277" cy="3188266"/>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47F0F55-B2D5-91DC-96A4-994E7CAFE00C}"/>
              </a:ext>
            </a:extLst>
          </p:cNvPr>
          <p:cNvSpPr txBox="1"/>
          <p:nvPr/>
        </p:nvSpPr>
        <p:spPr>
          <a:xfrm>
            <a:off x="8721104" y="5735455"/>
            <a:ext cx="2340705"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4">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5">
                  <a:extLst>
                    <a:ext uri="{A12FA001-AC4F-418D-AE19-62706E023703}">
                      <ahyp:hlinkClr xmlns:ahyp="http://schemas.microsoft.com/office/drawing/2018/hyperlinkcolor" val="tx"/>
                    </a:ext>
                  </a:extLst>
                </a:hlinkClick>
              </a:rPr>
              <a:t>CC BY-ND</a:t>
            </a:r>
            <a:r>
              <a:rPr lang="en-US" sz="700">
                <a:solidFill>
                  <a:srgbClr val="FFFFFF"/>
                </a:solidFill>
              </a:rPr>
              <a:t>.</a:t>
            </a:r>
          </a:p>
        </p:txBody>
      </p:sp>
    </p:spTree>
    <p:extLst>
      <p:ext uri="{BB962C8B-B14F-4D97-AF65-F5344CB8AC3E}">
        <p14:creationId xmlns:p14="http://schemas.microsoft.com/office/powerpoint/2010/main" val="2716953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E5934-323F-DB4A-E785-E39691DA4952}"/>
              </a:ext>
            </a:extLst>
          </p:cNvPr>
          <p:cNvSpPr>
            <a:spLocks noGrp="1"/>
          </p:cNvSpPr>
          <p:nvPr>
            <p:ph type="title"/>
          </p:nvPr>
        </p:nvSpPr>
        <p:spPr/>
        <p:txBody>
          <a:bodyPr/>
          <a:lstStyle/>
          <a:p>
            <a:r>
              <a:rPr lang="en-US" sz="4800" dirty="0">
                <a:latin typeface="Calibri"/>
                <a:ea typeface="Calibri"/>
                <a:cs typeface="Calibri"/>
              </a:rPr>
              <a:t>Workers' Compensation in Florida Cont.</a:t>
            </a:r>
          </a:p>
        </p:txBody>
      </p:sp>
      <p:graphicFrame>
        <p:nvGraphicFramePr>
          <p:cNvPr id="5" name="Content Placeholder 2">
            <a:extLst>
              <a:ext uri="{FF2B5EF4-FFF2-40B4-BE49-F238E27FC236}">
                <a16:creationId xmlns:a16="http://schemas.microsoft.com/office/drawing/2014/main" id="{D596AAFE-62AF-2CFE-04A0-82D4B9773F2F}"/>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1070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B7D2D6-29F4-2168-45BC-E66AD99070DD}"/>
              </a:ext>
            </a:extLst>
          </p:cNvPr>
          <p:cNvSpPr>
            <a:spLocks noGrp="1"/>
          </p:cNvSpPr>
          <p:nvPr>
            <p:ph type="title"/>
          </p:nvPr>
        </p:nvSpPr>
        <p:spPr>
          <a:xfrm>
            <a:off x="6094105" y="802955"/>
            <a:ext cx="4977976" cy="1454051"/>
          </a:xfrm>
        </p:spPr>
        <p:txBody>
          <a:bodyPr>
            <a:normAutofit/>
          </a:bodyPr>
          <a:lstStyle/>
          <a:p>
            <a:r>
              <a:rPr lang="en-US" sz="3600">
                <a:solidFill>
                  <a:schemeClr val="tx2"/>
                </a:solidFill>
                <a:latin typeface="Calibri"/>
                <a:ea typeface="Calibri"/>
                <a:cs typeface="Calibri"/>
              </a:rPr>
              <a:t>Workers' Compensation in Florida Cont.</a:t>
            </a:r>
          </a:p>
        </p:txBody>
      </p:sp>
      <p:pic>
        <p:nvPicPr>
          <p:cNvPr id="7" name="Graphic 6" descr="Construction Worker">
            <a:extLst>
              <a:ext uri="{FF2B5EF4-FFF2-40B4-BE49-F238E27FC236}">
                <a16:creationId xmlns:a16="http://schemas.microsoft.com/office/drawing/2014/main" id="{403E548C-0DAA-6CA6-DFA3-A280ECDF62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C5571CAD-A28E-4A66-D635-9918D873E5D4}"/>
              </a:ext>
            </a:extLst>
          </p:cNvPr>
          <p:cNvSpPr>
            <a:spLocks noGrp="1"/>
          </p:cNvSpPr>
          <p:nvPr>
            <p:ph idx="1"/>
          </p:nvPr>
        </p:nvSpPr>
        <p:spPr>
          <a:xfrm>
            <a:off x="6090574" y="2421682"/>
            <a:ext cx="4977578" cy="3639289"/>
          </a:xfrm>
        </p:spPr>
        <p:txBody>
          <a:bodyPr vert="horz" lIns="91440" tIns="45720" rIns="91440" bIns="45720" rtlCol="0" anchor="ctr">
            <a:normAutofit/>
          </a:bodyPr>
          <a:lstStyle/>
          <a:p>
            <a:r>
              <a:rPr lang="en" sz="2400" dirty="0">
                <a:solidFill>
                  <a:schemeClr val="tx2"/>
                </a:solidFill>
                <a:ea typeface="+mn-lt"/>
                <a:cs typeface="+mn-lt"/>
              </a:rPr>
              <a:t>Employers are required by low to buy workers' compensation coverage. </a:t>
            </a:r>
            <a:endParaRPr lang="en-US" sz="2400">
              <a:solidFill>
                <a:schemeClr val="tx2"/>
              </a:solidFill>
              <a:cs typeface="Calibri" panose="020F0502020204030204"/>
            </a:endParaRPr>
          </a:p>
          <a:p>
            <a:r>
              <a:rPr lang="en" sz="2400" dirty="0">
                <a:solidFill>
                  <a:schemeClr val="tx2"/>
                </a:solidFill>
                <a:ea typeface="+mn-lt"/>
                <a:cs typeface="+mn-lt"/>
              </a:rPr>
              <a:t>The law prevent workers from suing their employers. </a:t>
            </a:r>
            <a:endParaRPr lang="en-US" sz="2400">
              <a:solidFill>
                <a:schemeClr val="tx2"/>
              </a:solidFill>
              <a:cs typeface="Calibri"/>
            </a:endParaRPr>
          </a:p>
          <a:p>
            <a:r>
              <a:rPr lang="en" sz="2400" dirty="0">
                <a:solidFill>
                  <a:schemeClr val="tx2"/>
                </a:solidFill>
                <a:ea typeface="+mn-lt"/>
                <a:cs typeface="+mn-lt"/>
              </a:rPr>
              <a:t>The law also requires employers to provide benefits to workers who have been injured.</a:t>
            </a:r>
            <a:endParaRPr lang="en-US" sz="2400" dirty="0">
              <a:solidFill>
                <a:schemeClr val="tx2"/>
              </a:solidFill>
            </a:endParaRPr>
          </a:p>
          <a:p>
            <a:pPr marL="0" indent="0">
              <a:buNone/>
            </a:pPr>
            <a:endParaRPr lang="en-US" sz="1800">
              <a:solidFill>
                <a:schemeClr val="tx2"/>
              </a:solidFill>
              <a:cs typeface="Calibri"/>
            </a:endParaRP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95869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934CA-AD04-1E08-BBAE-E6071919D9F9}"/>
              </a:ext>
            </a:extLst>
          </p:cNvPr>
          <p:cNvSpPr>
            <a:spLocks noGrp="1"/>
          </p:cNvSpPr>
          <p:nvPr>
            <p:ph type="title"/>
          </p:nvPr>
        </p:nvSpPr>
        <p:spPr/>
        <p:txBody>
          <a:bodyPr/>
          <a:lstStyle/>
          <a:p>
            <a:r>
              <a:rPr lang="en-US" sz="4800">
                <a:latin typeface="Calibri"/>
                <a:ea typeface="Calibri"/>
                <a:cs typeface="Calibri"/>
              </a:rPr>
              <a:t>Workers' Compensation in Florida Cont.</a:t>
            </a:r>
          </a:p>
        </p:txBody>
      </p:sp>
      <p:graphicFrame>
        <p:nvGraphicFramePr>
          <p:cNvPr id="7" name="Content Placeholder 2">
            <a:extLst>
              <a:ext uri="{FF2B5EF4-FFF2-40B4-BE49-F238E27FC236}">
                <a16:creationId xmlns:a16="http://schemas.microsoft.com/office/drawing/2014/main" id="{18CDD35D-938F-05E8-B7E4-EA218511A89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17281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4">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id="{33CA0F88-D624-AB77-8C7B-FC65E47CDD8A}"/>
              </a:ext>
            </a:extLst>
          </p:cNvPr>
          <p:cNvSpPr>
            <a:spLocks noGrp="1"/>
          </p:cNvSpPr>
          <p:nvPr>
            <p:ph type="title"/>
          </p:nvPr>
        </p:nvSpPr>
        <p:spPr>
          <a:xfrm>
            <a:off x="411480" y="987552"/>
            <a:ext cx="4485861" cy="1088136"/>
          </a:xfrm>
        </p:spPr>
        <p:txBody>
          <a:bodyPr anchor="b">
            <a:normAutofit/>
          </a:bodyPr>
          <a:lstStyle/>
          <a:p>
            <a:r>
              <a:rPr lang="en-US" sz="3400" b="1" dirty="0">
                <a:cs typeface="Calibri Light"/>
              </a:rPr>
              <a:t>TRICARE Program</a:t>
            </a:r>
          </a:p>
        </p:txBody>
      </p:sp>
      <p:sp>
        <p:nvSpPr>
          <p:cNvPr id="23" name="Rectangle 26">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9" name="Rectangle 28">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Content Placeholder 12">
            <a:extLst>
              <a:ext uri="{FF2B5EF4-FFF2-40B4-BE49-F238E27FC236}">
                <a16:creationId xmlns:a16="http://schemas.microsoft.com/office/drawing/2014/main" id="{2C2F1B43-FA9A-F7A0-45D3-0826448CCAB5}"/>
              </a:ext>
            </a:extLst>
          </p:cNvPr>
          <p:cNvSpPr>
            <a:spLocks noGrp="1"/>
          </p:cNvSpPr>
          <p:nvPr>
            <p:ph idx="1"/>
          </p:nvPr>
        </p:nvSpPr>
        <p:spPr>
          <a:xfrm>
            <a:off x="152687" y="2429544"/>
            <a:ext cx="4743263" cy="3843240"/>
          </a:xfrm>
        </p:spPr>
        <p:txBody>
          <a:bodyPr vert="horz" lIns="91440" tIns="45720" rIns="91440" bIns="45720" rtlCol="0" anchor="t">
            <a:noAutofit/>
          </a:bodyPr>
          <a:lstStyle/>
          <a:p>
            <a:pPr marL="0" indent="0">
              <a:buNone/>
            </a:pPr>
            <a:r>
              <a:rPr lang="en-US" sz="2400" dirty="0">
                <a:ea typeface="+mn-lt"/>
                <a:cs typeface="+mn-lt"/>
              </a:rPr>
              <a:t>TRICARE provides healthcare benefits globally to; </a:t>
            </a:r>
            <a:endParaRPr lang="en-US" sz="2400">
              <a:cs typeface="Calibri" panose="020F0502020204030204"/>
            </a:endParaRPr>
          </a:p>
          <a:p>
            <a:r>
              <a:rPr lang="en-US" sz="2400" dirty="0">
                <a:ea typeface="+mn-lt"/>
                <a:cs typeface="+mn-lt"/>
              </a:rPr>
              <a:t>Active duty service members (ADSMs) and their family members</a:t>
            </a:r>
            <a:endParaRPr lang="en-US" sz="2400">
              <a:cs typeface="Calibri"/>
            </a:endParaRPr>
          </a:p>
          <a:p>
            <a:r>
              <a:rPr lang="en-US" sz="2400" dirty="0">
                <a:ea typeface="+mn-lt"/>
                <a:cs typeface="+mn-lt"/>
              </a:rPr>
              <a:t>Retirees and their family members</a:t>
            </a:r>
            <a:endParaRPr lang="en-US" sz="2400">
              <a:cs typeface="Calibri"/>
            </a:endParaRPr>
          </a:p>
          <a:p>
            <a:r>
              <a:rPr lang="en-US" sz="2400" dirty="0">
                <a:ea typeface="+mn-lt"/>
                <a:cs typeface="+mn-lt"/>
              </a:rPr>
              <a:t>National Guard and Reserve members and their family members</a:t>
            </a:r>
            <a:endParaRPr lang="en-US" sz="2400">
              <a:cs typeface="Calibri"/>
            </a:endParaRPr>
          </a:p>
          <a:p>
            <a:r>
              <a:rPr lang="en-US" sz="2400" dirty="0">
                <a:ea typeface="+mn-lt"/>
                <a:cs typeface="+mn-lt"/>
              </a:rPr>
              <a:t>Certain former spouses </a:t>
            </a:r>
            <a:endParaRPr lang="en-US" sz="2400" dirty="0">
              <a:cs typeface="Calibri"/>
            </a:endParaRPr>
          </a:p>
          <a:p>
            <a:r>
              <a:rPr lang="en-US" sz="2400" dirty="0">
                <a:ea typeface="+mn-lt"/>
                <a:cs typeface="+mn-lt"/>
              </a:rPr>
              <a:t>Survivors </a:t>
            </a:r>
            <a:endParaRPr lang="en-US" sz="2400" dirty="0"/>
          </a:p>
          <a:p>
            <a:endParaRPr lang="en-US" sz="1800">
              <a:cs typeface="Calibri"/>
            </a:endParaRPr>
          </a:p>
        </p:txBody>
      </p:sp>
      <p:pic>
        <p:nvPicPr>
          <p:cNvPr id="2" name="Picture 2">
            <a:extLst>
              <a:ext uri="{FF2B5EF4-FFF2-40B4-BE49-F238E27FC236}">
                <a16:creationId xmlns:a16="http://schemas.microsoft.com/office/drawing/2014/main" id="{F4D76AC5-9F63-0491-E438-36D52126520B}"/>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17082" r="15914" b="-1"/>
          <a:stretch/>
        </p:blipFill>
        <p:spPr>
          <a:xfrm>
            <a:off x="5308052" y="10"/>
            <a:ext cx="6883948" cy="6857990"/>
          </a:xfrm>
          <a:custGeom>
            <a:avLst/>
            <a:gdLst/>
            <a:ahLst/>
            <a:cxnLst/>
            <a:rect l="l" t="t" r="r" b="b"/>
            <a:pathLst>
              <a:path w="6883948" h="6858000">
                <a:moveTo>
                  <a:pt x="365648" y="0"/>
                </a:moveTo>
                <a:lnTo>
                  <a:pt x="6883948" y="0"/>
                </a:lnTo>
                <a:lnTo>
                  <a:pt x="6883948" y="6858000"/>
                </a:lnTo>
                <a:lnTo>
                  <a:pt x="365648" y="6858000"/>
                </a:lnTo>
                <a:lnTo>
                  <a:pt x="360213" y="6835050"/>
                </a:lnTo>
                <a:cubicBezTo>
                  <a:pt x="128263" y="5788167"/>
                  <a:pt x="0" y="4637179"/>
                  <a:pt x="0" y="3429001"/>
                </a:cubicBezTo>
                <a:cubicBezTo>
                  <a:pt x="0" y="2220824"/>
                  <a:pt x="128263" y="1069835"/>
                  <a:pt x="360213" y="22952"/>
                </a:cubicBezTo>
                <a:close/>
              </a:path>
            </a:pathLst>
          </a:custGeom>
          <a:effectLst>
            <a:outerShdw blurRad="50800" dist="38100" dir="10800000" algn="r" rotWithShape="0">
              <a:schemeClr val="bg1">
                <a:lumMod val="85000"/>
                <a:alpha val="30000"/>
              </a:schemeClr>
            </a:outerShdw>
          </a:effectLst>
        </p:spPr>
      </p:pic>
      <p:sp>
        <p:nvSpPr>
          <p:cNvPr id="20" name="TextBox 19">
            <a:extLst>
              <a:ext uri="{FF2B5EF4-FFF2-40B4-BE49-F238E27FC236}">
                <a16:creationId xmlns:a16="http://schemas.microsoft.com/office/drawing/2014/main" id="{0AE32DD4-F4F5-041A-97D1-FF50B93F8C01}"/>
              </a:ext>
            </a:extLst>
          </p:cNvPr>
          <p:cNvSpPr txBox="1"/>
          <p:nvPr/>
        </p:nvSpPr>
        <p:spPr>
          <a:xfrm>
            <a:off x="838200" y="1929384"/>
            <a:ext cx="10515600" cy="4251960"/>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endParaRPr lang="en-US" sz="1000" dirty="0">
              <a:ea typeface="Calibri"/>
              <a:cs typeface="Calibri"/>
            </a:endParaRPr>
          </a:p>
          <a:p>
            <a:pPr indent="-228600">
              <a:lnSpc>
                <a:spcPct val="90000"/>
              </a:lnSpc>
              <a:spcAft>
                <a:spcPts val="600"/>
              </a:spcAft>
              <a:buFont typeface="Arial" panose="020B0604020202020204" pitchFamily="34" charset="0"/>
              <a:buChar char="•"/>
            </a:pPr>
            <a:endParaRPr lang="en-US" sz="1000"/>
          </a:p>
        </p:txBody>
      </p:sp>
      <p:sp>
        <p:nvSpPr>
          <p:cNvPr id="3" name="TextBox 2">
            <a:extLst>
              <a:ext uri="{FF2B5EF4-FFF2-40B4-BE49-F238E27FC236}">
                <a16:creationId xmlns:a16="http://schemas.microsoft.com/office/drawing/2014/main" id="{15D0771B-A9D6-F9AE-EDF6-8E01590F37D8}"/>
              </a:ext>
            </a:extLst>
          </p:cNvPr>
          <p:cNvSpPr txBox="1"/>
          <p:nvPr/>
        </p:nvSpPr>
        <p:spPr>
          <a:xfrm>
            <a:off x="9737482" y="6657945"/>
            <a:ext cx="245451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4">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5">
                  <a:extLst>
                    <a:ext uri="{A12FA001-AC4F-418D-AE19-62706E023703}">
                      <ahyp:hlinkClr xmlns:ahyp="http://schemas.microsoft.com/office/drawing/2018/hyperlinkcolor" val="tx"/>
                    </a:ext>
                  </a:extLst>
                </a:hlinkClick>
              </a:rPr>
              <a:t>CC BY-SA-NC</a:t>
            </a:r>
            <a:r>
              <a:rPr lang="en-US" sz="700">
                <a:solidFill>
                  <a:srgbClr val="FFFFFF"/>
                </a:solidFill>
              </a:rPr>
              <a:t>.</a:t>
            </a:r>
          </a:p>
        </p:txBody>
      </p:sp>
    </p:spTree>
    <p:extLst>
      <p:ext uri="{BB962C8B-B14F-4D97-AF65-F5344CB8AC3E}">
        <p14:creationId xmlns:p14="http://schemas.microsoft.com/office/powerpoint/2010/main" val="109857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8D31E1B-0407-4223-9642-0B642CBF5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67266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2D7B43-19FD-2699-B060-0480E3D2E69E}"/>
              </a:ext>
            </a:extLst>
          </p:cNvPr>
          <p:cNvSpPr>
            <a:spLocks noGrp="1"/>
          </p:cNvSpPr>
          <p:nvPr>
            <p:ph type="title"/>
          </p:nvPr>
        </p:nvSpPr>
        <p:spPr>
          <a:xfrm>
            <a:off x="1043631" y="873940"/>
            <a:ext cx="5052369" cy="1035781"/>
          </a:xfrm>
        </p:spPr>
        <p:txBody>
          <a:bodyPr anchor="ctr">
            <a:normAutofit/>
          </a:bodyPr>
          <a:lstStyle/>
          <a:p>
            <a:r>
              <a:rPr lang="en-US" sz="3600" b="1">
                <a:cs typeface="Calibri Light"/>
              </a:rPr>
              <a:t>Process of Appeal </a:t>
            </a:r>
          </a:p>
        </p:txBody>
      </p:sp>
      <p:sp>
        <p:nvSpPr>
          <p:cNvPr id="3" name="Content Placeholder 2">
            <a:extLst>
              <a:ext uri="{FF2B5EF4-FFF2-40B4-BE49-F238E27FC236}">
                <a16:creationId xmlns:a16="http://schemas.microsoft.com/office/drawing/2014/main" id="{58F7EEBA-D57A-E278-1577-682F39386788}"/>
              </a:ext>
            </a:extLst>
          </p:cNvPr>
          <p:cNvSpPr>
            <a:spLocks noGrp="1"/>
          </p:cNvSpPr>
          <p:nvPr>
            <p:ph idx="1"/>
          </p:nvPr>
        </p:nvSpPr>
        <p:spPr>
          <a:xfrm>
            <a:off x="1045029" y="2524721"/>
            <a:ext cx="4991629" cy="3677123"/>
          </a:xfrm>
        </p:spPr>
        <p:txBody>
          <a:bodyPr vert="horz" lIns="91440" tIns="45720" rIns="91440" bIns="45720" rtlCol="0" anchor="ctr">
            <a:normAutofit/>
          </a:bodyPr>
          <a:lstStyle/>
          <a:p>
            <a:r>
              <a:rPr lang="en-US" sz="2400" dirty="0">
                <a:ea typeface="+mn-lt"/>
                <a:cs typeface="+mn-lt"/>
              </a:rPr>
              <a:t>Mediation </a:t>
            </a:r>
            <a:endParaRPr lang="en-US" sz="2400">
              <a:cs typeface="Calibri" panose="020F0502020204030204"/>
            </a:endParaRPr>
          </a:p>
          <a:p>
            <a:r>
              <a:rPr lang="en-US" sz="2400" dirty="0">
                <a:ea typeface="+mn-lt"/>
                <a:cs typeface="+mn-lt"/>
              </a:rPr>
              <a:t>Petition for benefits </a:t>
            </a:r>
            <a:endParaRPr lang="en-US" sz="2400">
              <a:cs typeface="Calibri"/>
            </a:endParaRPr>
          </a:p>
          <a:p>
            <a:r>
              <a:rPr lang="en-US" sz="2400" dirty="0">
                <a:ea typeface="+mn-lt"/>
                <a:cs typeface="+mn-lt"/>
              </a:rPr>
              <a:t>Pretrial proceedings </a:t>
            </a:r>
            <a:endParaRPr lang="en-US" sz="2400">
              <a:cs typeface="Calibri"/>
            </a:endParaRPr>
          </a:p>
          <a:p>
            <a:r>
              <a:rPr lang="en-US" sz="2400" dirty="0">
                <a:ea typeface="+mn-lt"/>
                <a:cs typeface="+mn-lt"/>
              </a:rPr>
              <a:t>Pretrial hearing </a:t>
            </a:r>
            <a:endParaRPr lang="en-US" sz="2400" dirty="0"/>
          </a:p>
          <a:p>
            <a:pPr marL="0" indent="0">
              <a:buNone/>
            </a:pPr>
            <a:endParaRPr lang="en-US" sz="1800">
              <a:cs typeface="Calibri"/>
            </a:endParaRPr>
          </a:p>
        </p:txBody>
      </p:sp>
      <p:sp>
        <p:nvSpPr>
          <p:cNvPr id="19" name="Rectangle 18">
            <a:extLst>
              <a:ext uri="{FF2B5EF4-FFF2-40B4-BE49-F238E27FC236}">
                <a16:creationId xmlns:a16="http://schemas.microsoft.com/office/drawing/2014/main" id="{70E96339-907C-46C3-99AC-31179B6F0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6299" y="608401"/>
            <a:ext cx="4637502" cy="559344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Judge">
            <a:extLst>
              <a:ext uri="{FF2B5EF4-FFF2-40B4-BE49-F238E27FC236}">
                <a16:creationId xmlns:a16="http://schemas.microsoft.com/office/drawing/2014/main" id="{B2966B69-0664-ABE5-D5B7-70CE81CD0C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0493" y="1347516"/>
            <a:ext cx="4223252" cy="4223252"/>
          </a:xfrm>
          <a:prstGeom prst="rect">
            <a:avLst/>
          </a:prstGeom>
        </p:spPr>
      </p:pic>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9877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3E56F1BD-249A-F831-54AE-BAD1B5184287}"/>
              </a:ext>
            </a:extLst>
          </p:cNvPr>
          <p:cNvSpPr>
            <a:spLocks noGrp="1"/>
          </p:cNvSpPr>
          <p:nvPr>
            <p:ph type="title"/>
          </p:nvPr>
        </p:nvSpPr>
        <p:spPr>
          <a:xfrm>
            <a:off x="1143000" y="990599"/>
            <a:ext cx="9906000" cy="685800"/>
          </a:xfrm>
        </p:spPr>
        <p:txBody>
          <a:bodyPr anchor="t">
            <a:normAutofit/>
          </a:bodyPr>
          <a:lstStyle/>
          <a:p>
            <a:r>
              <a:rPr lang="en-US" sz="4000" b="1">
                <a:cs typeface="Calibri Light"/>
              </a:rPr>
              <a:t>Process of Appeal Cont.</a:t>
            </a:r>
            <a:endParaRPr lang="en-US" sz="4000">
              <a:cs typeface="Calibri Light"/>
            </a:endParaRPr>
          </a:p>
        </p:txBody>
      </p:sp>
      <p:graphicFrame>
        <p:nvGraphicFramePr>
          <p:cNvPr id="5" name="Content Placeholder 2">
            <a:extLst>
              <a:ext uri="{FF2B5EF4-FFF2-40B4-BE49-F238E27FC236}">
                <a16:creationId xmlns:a16="http://schemas.microsoft.com/office/drawing/2014/main" id="{A70E432D-0371-4A1F-948A-FBCEA87E71FE}"/>
              </a:ext>
            </a:extLst>
          </p:cNvPr>
          <p:cNvGraphicFramePr>
            <a:graphicFrameLocks noGrp="1"/>
          </p:cNvGraphicFramePr>
          <p:nvPr>
            <p:ph idx="1"/>
            <p:extLst>
              <p:ext uri="{D42A27DB-BD31-4B8C-83A1-F6EECF244321}">
                <p14:modId xmlns:p14="http://schemas.microsoft.com/office/powerpoint/2010/main" val="910876241"/>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5286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363A03-7B01-EE05-7FE2-F1AB27915664}"/>
              </a:ext>
            </a:extLst>
          </p:cNvPr>
          <p:cNvSpPr>
            <a:spLocks noGrp="1"/>
          </p:cNvSpPr>
          <p:nvPr>
            <p:ph type="title"/>
          </p:nvPr>
        </p:nvSpPr>
        <p:spPr>
          <a:xfrm>
            <a:off x="686834" y="1153572"/>
            <a:ext cx="3200400" cy="4461163"/>
          </a:xfrm>
        </p:spPr>
        <p:txBody>
          <a:bodyPr>
            <a:normAutofit/>
          </a:bodyPr>
          <a:lstStyle/>
          <a:p>
            <a:r>
              <a:rPr lang="en-US" b="1">
                <a:solidFill>
                  <a:srgbClr val="FFFFFF"/>
                </a:solidFill>
                <a:cs typeface="Calibri Light"/>
              </a:rPr>
              <a:t>References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35B3CBE-4254-1AFB-8D05-FEA57EDCB134}"/>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sz="1800" dirty="0">
                <a:ea typeface="+mn-lt"/>
                <a:cs typeface="+mn-lt"/>
              </a:rPr>
              <a:t>Florida Office of Insurance Regulation. (</a:t>
            </a:r>
            <a:r>
              <a:rPr lang="en-US" sz="1800" dirty="0" err="1">
                <a:ea typeface="+mn-lt"/>
                <a:cs typeface="+mn-lt"/>
              </a:rPr>
              <a:t>n.d</a:t>
            </a:r>
            <a:r>
              <a:rPr lang="en-US" sz="1800" dirty="0">
                <a:ea typeface="+mn-lt"/>
                <a:cs typeface="+mn-lt"/>
              </a:rPr>
              <a:t>). Workers' compensation insurance. </a:t>
            </a:r>
            <a:r>
              <a:rPr lang="en-US" sz="1800" dirty="0">
                <a:ea typeface="+mn-lt"/>
                <a:cs typeface="+mn-lt"/>
                <a:hlinkClick r:id="rId2"/>
              </a:rPr>
              <a:t>https://floir.com/property-casualty/workers-compensation-insurance</a:t>
            </a:r>
            <a:endParaRPr lang="en-US" sz="1800" dirty="0">
              <a:cs typeface="Calibri" panose="020F0502020204030204"/>
            </a:endParaRPr>
          </a:p>
          <a:p>
            <a:r>
              <a:rPr lang="en-US" sz="1800" dirty="0">
                <a:ea typeface="+mn-lt"/>
                <a:cs typeface="+mn-lt"/>
              </a:rPr>
              <a:t>Gammon, T., Lee, W. J., &amp; </a:t>
            </a:r>
            <a:r>
              <a:rPr lang="en-US" sz="1800" dirty="0" err="1">
                <a:ea typeface="+mn-lt"/>
                <a:cs typeface="+mn-lt"/>
              </a:rPr>
              <a:t>Intwari</a:t>
            </a:r>
            <a:r>
              <a:rPr lang="en-US" sz="1800" dirty="0">
                <a:ea typeface="+mn-lt"/>
                <a:cs typeface="+mn-lt"/>
              </a:rPr>
              <a:t>, I. (2019). What occupational injury costs and workers’ compensation tell us about electrical injuries and the need to invest in electrically safer workplaces. </a:t>
            </a:r>
            <a:r>
              <a:rPr lang="en-US" sz="1800" i="1" dirty="0">
                <a:ea typeface="+mn-lt"/>
                <a:cs typeface="+mn-lt"/>
              </a:rPr>
              <a:t>IEEE Transactions on Industry Applications</a:t>
            </a:r>
            <a:r>
              <a:rPr lang="en-US" sz="1800" dirty="0">
                <a:ea typeface="+mn-lt"/>
                <a:cs typeface="+mn-lt"/>
              </a:rPr>
              <a:t>, </a:t>
            </a:r>
            <a:r>
              <a:rPr lang="en-US" sz="1800" i="1" dirty="0">
                <a:ea typeface="+mn-lt"/>
                <a:cs typeface="+mn-lt"/>
              </a:rPr>
              <a:t>55</a:t>
            </a:r>
            <a:r>
              <a:rPr lang="en-US" sz="1800" dirty="0">
                <a:ea typeface="+mn-lt"/>
                <a:cs typeface="+mn-lt"/>
              </a:rPr>
              <a:t>(4), 4377-4383. </a:t>
            </a:r>
            <a:r>
              <a:rPr lang="en-US" sz="1800" dirty="0">
                <a:ea typeface="+mn-lt"/>
                <a:cs typeface="+mn-lt"/>
                <a:hlinkClick r:id="rId3"/>
              </a:rPr>
              <a:t>https://doi.org/10.1109/TIA.2019.2907578</a:t>
            </a:r>
            <a:endParaRPr lang="en-US" sz="1800" dirty="0"/>
          </a:p>
          <a:p>
            <a:r>
              <a:rPr lang="en-US" sz="1800" dirty="0">
                <a:ea typeface="+mn-lt"/>
                <a:cs typeface="+mn-lt"/>
              </a:rPr>
              <a:t>Pasquini, T. L., Goff, S. L., &amp; Whitehill, J. M. (2021). Navigating the US health insurance landscape for children with rare diseases: a qualitative study of parents’ experiences. </a:t>
            </a:r>
            <a:r>
              <a:rPr lang="en-US" sz="1800" i="1" dirty="0" err="1">
                <a:ea typeface="+mn-lt"/>
                <a:cs typeface="+mn-lt"/>
              </a:rPr>
              <a:t>Orphanet</a:t>
            </a:r>
            <a:r>
              <a:rPr lang="en-US" sz="1800" i="1" dirty="0">
                <a:ea typeface="+mn-lt"/>
                <a:cs typeface="+mn-lt"/>
              </a:rPr>
              <a:t> Journal of Rare Diseases</a:t>
            </a:r>
            <a:r>
              <a:rPr lang="en-US" sz="1800" dirty="0">
                <a:ea typeface="+mn-lt"/>
                <a:cs typeface="+mn-lt"/>
              </a:rPr>
              <a:t>, </a:t>
            </a:r>
            <a:r>
              <a:rPr lang="en-US" sz="1800" i="1" dirty="0">
                <a:ea typeface="+mn-lt"/>
                <a:cs typeface="+mn-lt"/>
              </a:rPr>
              <a:t>16</a:t>
            </a:r>
            <a:r>
              <a:rPr lang="en-US" sz="1800" dirty="0">
                <a:ea typeface="+mn-lt"/>
                <a:cs typeface="+mn-lt"/>
              </a:rPr>
              <a:t>(1), 1-14. </a:t>
            </a:r>
            <a:r>
              <a:rPr lang="en-US" sz="1800" dirty="0">
                <a:ea typeface="+mn-lt"/>
                <a:cs typeface="+mn-lt"/>
                <a:hlinkClick r:id="rId4"/>
              </a:rPr>
              <a:t>https://ojrd.biomedcentral.com/articles/10.1186/s13023-021-01943-w</a:t>
            </a:r>
            <a:endParaRPr lang="en-US" sz="1800" dirty="0"/>
          </a:p>
          <a:p>
            <a:r>
              <a:rPr lang="en-US" sz="1800" dirty="0">
                <a:ea typeface="+mn-lt"/>
                <a:cs typeface="+mn-lt"/>
              </a:rPr>
              <a:t>Prose </a:t>
            </a:r>
            <a:r>
              <a:rPr lang="en-US" sz="1800" dirty="0" err="1">
                <a:ea typeface="+mn-lt"/>
                <a:cs typeface="+mn-lt"/>
              </a:rPr>
              <a:t>Flabarappellate</a:t>
            </a:r>
            <a:r>
              <a:rPr lang="en-US" sz="1800" dirty="0">
                <a:ea typeface="+mn-lt"/>
                <a:cs typeface="+mn-lt"/>
              </a:rPr>
              <a:t> (</a:t>
            </a:r>
            <a:r>
              <a:rPr lang="en-US" sz="1800" dirty="0" err="1">
                <a:ea typeface="+mn-lt"/>
                <a:cs typeface="+mn-lt"/>
              </a:rPr>
              <a:t>n.d</a:t>
            </a:r>
            <a:r>
              <a:rPr lang="en-US" sz="1800" dirty="0">
                <a:ea typeface="+mn-lt"/>
                <a:cs typeface="+mn-lt"/>
              </a:rPr>
              <a:t>). Workers’ compensation appeals. </a:t>
            </a:r>
            <a:r>
              <a:rPr lang="en-US" sz="1800" dirty="0">
                <a:ea typeface="+mn-lt"/>
                <a:cs typeface="+mn-lt"/>
                <a:hlinkClick r:id="rId5"/>
              </a:rPr>
              <a:t>https://prose.flabarappellate.org/chapter-17-workers-compensation-appeals/</a:t>
            </a:r>
            <a:endParaRPr lang="en-US" sz="1800" dirty="0"/>
          </a:p>
          <a:p>
            <a:r>
              <a:rPr lang="en-US" sz="1800" dirty="0">
                <a:ea typeface="+mn-lt"/>
                <a:cs typeface="+mn-lt"/>
              </a:rPr>
              <a:t>TRICARE. (</a:t>
            </a:r>
            <a:r>
              <a:rPr lang="en-US" sz="1800" dirty="0" err="1">
                <a:ea typeface="+mn-lt"/>
                <a:cs typeface="+mn-lt"/>
              </a:rPr>
              <a:t>n.d</a:t>
            </a:r>
            <a:r>
              <a:rPr lang="en-US" sz="1800" dirty="0">
                <a:ea typeface="+mn-lt"/>
                <a:cs typeface="+mn-lt"/>
              </a:rPr>
              <a:t>). TRICARE 101. </a:t>
            </a:r>
            <a:r>
              <a:rPr lang="en-US" sz="1800" dirty="0">
                <a:ea typeface="+mn-lt"/>
                <a:cs typeface="+mn-lt"/>
                <a:hlinkClick r:id="rId6"/>
              </a:rPr>
              <a:t>https://www.tricare.mil/Plans/New</a:t>
            </a:r>
            <a:endParaRPr lang="en-US" sz="1800" dirty="0">
              <a:ea typeface="+mn-lt"/>
              <a:cs typeface="+mn-lt"/>
            </a:endParaRPr>
          </a:p>
        </p:txBody>
      </p:sp>
    </p:spTree>
    <p:extLst>
      <p:ext uri="{BB962C8B-B14F-4D97-AF65-F5344CB8AC3E}">
        <p14:creationId xmlns:p14="http://schemas.microsoft.com/office/powerpoint/2010/main" val="238656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48629D-FD5C-4BA1-7903-BA797AFBA3FF}"/>
              </a:ext>
            </a:extLst>
          </p:cNvPr>
          <p:cNvSpPr>
            <a:spLocks noGrp="1"/>
          </p:cNvSpPr>
          <p:nvPr>
            <p:ph type="title"/>
          </p:nvPr>
        </p:nvSpPr>
        <p:spPr>
          <a:xfrm>
            <a:off x="5073313" y="802955"/>
            <a:ext cx="5998768" cy="634542"/>
          </a:xfrm>
        </p:spPr>
        <p:txBody>
          <a:bodyPr>
            <a:normAutofit fontScale="90000"/>
          </a:bodyPr>
          <a:lstStyle/>
          <a:p>
            <a:pPr>
              <a:spcBef>
                <a:spcPts val="1000"/>
              </a:spcBef>
            </a:pPr>
            <a:r>
              <a:rPr lang="en-US" sz="3600" b="1" dirty="0">
                <a:solidFill>
                  <a:schemeClr val="tx2"/>
                </a:solidFill>
                <a:cs typeface="Calibri Light"/>
              </a:rPr>
              <a:t>Types of TRICARE: </a:t>
            </a:r>
            <a:r>
              <a:rPr lang="en-US" sz="3600" b="1" dirty="0">
                <a:solidFill>
                  <a:schemeClr val="tx2"/>
                </a:solidFill>
                <a:latin typeface="Calibri Light"/>
                <a:cs typeface="Calibri"/>
              </a:rPr>
              <a:t>TRICARE Prime</a:t>
            </a:r>
            <a:endParaRPr lang="en-US" sz="3600" dirty="0">
              <a:solidFill>
                <a:schemeClr val="tx2"/>
              </a:solidFill>
              <a:latin typeface="Calibri Light"/>
              <a:cs typeface="Calibri Light"/>
            </a:endParaRPr>
          </a:p>
          <a:p>
            <a:endParaRPr lang="en-US" sz="3600" b="1">
              <a:solidFill>
                <a:schemeClr val="tx2"/>
              </a:solidFill>
              <a:cs typeface="Calibri Light"/>
            </a:endParaRPr>
          </a:p>
        </p:txBody>
      </p:sp>
      <p:pic>
        <p:nvPicPr>
          <p:cNvPr id="7" name="Graphic 6" descr="Pilot">
            <a:extLst>
              <a:ext uri="{FF2B5EF4-FFF2-40B4-BE49-F238E27FC236}">
                <a16:creationId xmlns:a16="http://schemas.microsoft.com/office/drawing/2014/main" id="{BE4DA928-5634-9986-5A20-8D82B60F8F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3076FC1A-3E96-4F8B-06C7-A56DBE3A4ABA}"/>
              </a:ext>
            </a:extLst>
          </p:cNvPr>
          <p:cNvSpPr>
            <a:spLocks noGrp="1"/>
          </p:cNvSpPr>
          <p:nvPr>
            <p:ph idx="1"/>
          </p:nvPr>
        </p:nvSpPr>
        <p:spPr>
          <a:xfrm>
            <a:off x="5961178" y="1573418"/>
            <a:ext cx="5106974" cy="4487553"/>
          </a:xfrm>
        </p:spPr>
        <p:txBody>
          <a:bodyPr vert="horz" lIns="91440" tIns="45720" rIns="91440" bIns="45720" rtlCol="0" anchor="ctr">
            <a:normAutofit/>
          </a:bodyPr>
          <a:lstStyle/>
          <a:p>
            <a:r>
              <a:rPr lang="en-US" dirty="0">
                <a:solidFill>
                  <a:schemeClr val="tx2"/>
                </a:solidFill>
                <a:ea typeface="+mn-lt"/>
                <a:cs typeface="+mn-lt"/>
              </a:rPr>
              <a:t>TRICARE Prime is provided by the Department of Defense (DoD). </a:t>
            </a:r>
            <a:endParaRPr lang="en-US" dirty="0">
              <a:solidFill>
                <a:schemeClr val="tx2"/>
              </a:solidFill>
              <a:cs typeface="Calibri" panose="020F0502020204030204"/>
            </a:endParaRPr>
          </a:p>
          <a:p>
            <a:r>
              <a:rPr lang="en-US" dirty="0">
                <a:solidFill>
                  <a:schemeClr val="tx2"/>
                </a:solidFill>
                <a:ea typeface="+mn-lt"/>
                <a:cs typeface="+mn-lt"/>
              </a:rPr>
              <a:t>It covers US uniformed services, retirees, and their families.</a:t>
            </a:r>
            <a:endParaRPr lang="en-US">
              <a:solidFill>
                <a:schemeClr val="tx2"/>
              </a:solidFill>
              <a:cs typeface="Calibri" panose="020F0502020204030204"/>
            </a:endParaRPr>
          </a:p>
          <a:p>
            <a:r>
              <a:rPr lang="en-US" dirty="0">
                <a:solidFill>
                  <a:schemeClr val="tx2"/>
                </a:solidFill>
                <a:ea typeface="+mn-lt"/>
                <a:cs typeface="+mn-lt"/>
              </a:rPr>
              <a:t>It provides low-cost or no-cost care.  </a:t>
            </a:r>
            <a:endParaRPr lang="en-US" dirty="0">
              <a:solidFill>
                <a:schemeClr val="tx2"/>
              </a:solidFill>
              <a:cs typeface="Calibri" panose="020F0502020204030204"/>
            </a:endParaRPr>
          </a:p>
          <a:p>
            <a:pPr>
              <a:buNone/>
            </a:pPr>
            <a:endParaRPr lang="en-US" sz="1800">
              <a:solidFill>
                <a:schemeClr val="tx2"/>
              </a:solidFill>
            </a:endParaRPr>
          </a:p>
          <a:p>
            <a:pPr marL="0" indent="0">
              <a:buNone/>
            </a:pPr>
            <a:endParaRPr lang="en-US" sz="1800">
              <a:solidFill>
                <a:schemeClr val="tx2"/>
              </a:solidFill>
              <a:cs typeface="Calibri"/>
            </a:endParaRP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565894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0379F6-DC1E-65A4-1A40-EFDCA75CBC69}"/>
              </a:ext>
            </a:extLst>
          </p:cNvPr>
          <p:cNvSpPr>
            <a:spLocks noGrp="1"/>
          </p:cNvSpPr>
          <p:nvPr>
            <p:ph type="title"/>
          </p:nvPr>
        </p:nvSpPr>
        <p:spPr>
          <a:xfrm>
            <a:off x="1043631" y="809898"/>
            <a:ext cx="9942716" cy="1554480"/>
          </a:xfrm>
        </p:spPr>
        <p:txBody>
          <a:bodyPr anchor="ctr">
            <a:normAutofit/>
          </a:bodyPr>
          <a:lstStyle/>
          <a:p>
            <a:r>
              <a:rPr lang="en-US" sz="4800" b="1">
                <a:cs typeface="Calibri Light"/>
              </a:rPr>
              <a:t>Types of TRICARE: TRICARE Select</a:t>
            </a:r>
            <a:endParaRPr lang="en-US" sz="4800">
              <a:cs typeface="Calibri Light"/>
            </a:endParaRPr>
          </a:p>
        </p:txBody>
      </p:sp>
      <p:sp>
        <p:nvSpPr>
          <p:cNvPr id="3" name="Content Placeholder 2">
            <a:extLst>
              <a:ext uri="{FF2B5EF4-FFF2-40B4-BE49-F238E27FC236}">
                <a16:creationId xmlns:a16="http://schemas.microsoft.com/office/drawing/2014/main" id="{F95AFD9F-FF0F-7F8A-C1D5-A78C026EA065}"/>
              </a:ext>
            </a:extLst>
          </p:cNvPr>
          <p:cNvSpPr>
            <a:spLocks noGrp="1"/>
          </p:cNvSpPr>
          <p:nvPr>
            <p:ph idx="1"/>
          </p:nvPr>
        </p:nvSpPr>
        <p:spPr>
          <a:xfrm>
            <a:off x="1045028" y="3017522"/>
            <a:ext cx="9941319" cy="3124658"/>
          </a:xfrm>
        </p:spPr>
        <p:txBody>
          <a:bodyPr vert="horz" lIns="91440" tIns="45720" rIns="91440" bIns="45720" rtlCol="0" anchor="ctr">
            <a:normAutofit/>
          </a:bodyPr>
          <a:lstStyle/>
          <a:p>
            <a:r>
              <a:rPr lang="en-US" dirty="0">
                <a:ea typeface="+mn-lt"/>
                <a:cs typeface="+mn-lt"/>
              </a:rPr>
              <a:t>Provided by the DoD </a:t>
            </a:r>
            <a:endParaRPr lang="en-US" dirty="0">
              <a:cs typeface="Calibri" panose="020F0502020204030204"/>
            </a:endParaRPr>
          </a:p>
          <a:p>
            <a:r>
              <a:rPr lang="en-US" dirty="0">
                <a:ea typeface="+mn-lt"/>
                <a:cs typeface="+mn-lt"/>
              </a:rPr>
              <a:t>Similar to preferred provider organization (PPO).</a:t>
            </a:r>
            <a:endParaRPr lang="en-US" dirty="0">
              <a:cs typeface="Calibri"/>
            </a:endParaRPr>
          </a:p>
          <a:p>
            <a:r>
              <a:rPr lang="en-US" dirty="0">
                <a:ea typeface="+mn-lt"/>
                <a:cs typeface="+mn-lt"/>
              </a:rPr>
              <a:t>Membership is similar to TRICARE Prime. </a:t>
            </a:r>
            <a:endParaRPr lang="en-US" dirty="0">
              <a:cs typeface="Calibri"/>
            </a:endParaRPr>
          </a:p>
          <a:p>
            <a:r>
              <a:rPr lang="en-US" dirty="0">
                <a:ea typeface="+mn-lt"/>
                <a:cs typeface="+mn-lt"/>
              </a:rPr>
              <a:t>Members allowed to select from any TRICARE-authorized provider without referral. </a:t>
            </a:r>
            <a:endParaRPr lang="en-US" dirty="0">
              <a:cs typeface="Calibri"/>
            </a:endParaRPr>
          </a:p>
          <a:p>
            <a:pPr marL="0" indent="0">
              <a:buNone/>
            </a:pPr>
            <a:endParaRPr lang="en-US" sz="2400">
              <a:cs typeface="Calibri"/>
            </a:endParaRP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478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F4A4F4-2712-A4AC-6A02-AD5937A592A5}"/>
              </a:ext>
            </a:extLst>
          </p:cNvPr>
          <p:cNvSpPr>
            <a:spLocks noGrp="1"/>
          </p:cNvSpPr>
          <p:nvPr>
            <p:ph type="title"/>
          </p:nvPr>
        </p:nvSpPr>
        <p:spPr>
          <a:xfrm>
            <a:off x="1153618" y="1239927"/>
            <a:ext cx="4598057" cy="4723715"/>
          </a:xfrm>
        </p:spPr>
        <p:txBody>
          <a:bodyPr anchor="ctr">
            <a:normAutofit/>
          </a:bodyPr>
          <a:lstStyle/>
          <a:p>
            <a:r>
              <a:rPr lang="en-US" sz="4000" b="1" dirty="0">
                <a:cs typeface="Calibri Light"/>
              </a:rPr>
              <a:t>Types of TRICARE: TRICARE For Life</a:t>
            </a:r>
            <a:endParaRPr lang="en-US" sz="4000">
              <a:cs typeface="Calibri Light"/>
            </a:endParaRPr>
          </a:p>
        </p:txBody>
      </p:sp>
      <p:sp>
        <p:nvSpPr>
          <p:cNvPr id="3" name="Content Placeholder 2">
            <a:extLst>
              <a:ext uri="{FF2B5EF4-FFF2-40B4-BE49-F238E27FC236}">
                <a16:creationId xmlns:a16="http://schemas.microsoft.com/office/drawing/2014/main" id="{9B35E1FD-8D46-3BD6-9376-16EEEAC908C2}"/>
              </a:ext>
            </a:extLst>
          </p:cNvPr>
          <p:cNvSpPr>
            <a:spLocks noGrp="1"/>
          </p:cNvSpPr>
          <p:nvPr>
            <p:ph idx="1"/>
          </p:nvPr>
        </p:nvSpPr>
        <p:spPr>
          <a:xfrm>
            <a:off x="5759961" y="1239927"/>
            <a:ext cx="5503786" cy="4450546"/>
          </a:xfrm>
        </p:spPr>
        <p:txBody>
          <a:bodyPr vert="horz" lIns="91440" tIns="45720" rIns="91440" bIns="45720" rtlCol="0" anchor="ctr">
            <a:normAutofit/>
          </a:bodyPr>
          <a:lstStyle/>
          <a:p>
            <a:r>
              <a:rPr lang="en-US" dirty="0">
                <a:cs typeface="Calibri"/>
              </a:rPr>
              <a:t>Those eligible for Medicare Parts A and B are eligible for the program. </a:t>
            </a:r>
          </a:p>
          <a:p>
            <a:r>
              <a:rPr lang="en-US" dirty="0">
                <a:cs typeface="Calibri"/>
              </a:rPr>
              <a:t>Does not cover ADSMs and their families.</a:t>
            </a:r>
          </a:p>
          <a:p>
            <a:r>
              <a:rPr lang="en-US" dirty="0">
                <a:cs typeface="Calibri"/>
              </a:rPr>
              <a:t>Allows members to see any provider accepting Medicare. </a:t>
            </a:r>
          </a:p>
          <a:p>
            <a:r>
              <a:rPr lang="en-US" dirty="0">
                <a:cs typeface="Calibri"/>
              </a:rPr>
              <a:t>Most services to not need referrals. </a:t>
            </a:r>
          </a:p>
        </p:txBody>
      </p:sp>
    </p:spTree>
    <p:extLst>
      <p:ext uri="{BB962C8B-B14F-4D97-AF65-F5344CB8AC3E}">
        <p14:creationId xmlns:p14="http://schemas.microsoft.com/office/powerpoint/2010/main" val="4220673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41DA0A9-6D2B-AC96-A982-1EB5E1150B7F}"/>
              </a:ext>
            </a:extLst>
          </p:cNvPr>
          <p:cNvSpPr>
            <a:spLocks noGrp="1"/>
          </p:cNvSpPr>
          <p:nvPr>
            <p:ph type="title"/>
          </p:nvPr>
        </p:nvSpPr>
        <p:spPr>
          <a:xfrm>
            <a:off x="6657715" y="467271"/>
            <a:ext cx="4195674" cy="2052522"/>
          </a:xfrm>
        </p:spPr>
        <p:txBody>
          <a:bodyPr anchor="b">
            <a:normAutofit/>
          </a:bodyPr>
          <a:lstStyle/>
          <a:p>
            <a:r>
              <a:rPr lang="en-US" sz="4300" b="1">
                <a:cs typeface="Calibri Light"/>
              </a:rPr>
              <a:t>Types of TRICARE: TRICARE Plus</a:t>
            </a:r>
            <a:endParaRPr lang="en-US" sz="4300"/>
          </a:p>
        </p:txBody>
      </p:sp>
      <p:sp>
        <p:nvSpPr>
          <p:cNvPr id="11" name="Oval 10">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Tripler Army Medical Center Provider Administers COVID-19 … | Flickr">
            <a:extLst>
              <a:ext uri="{FF2B5EF4-FFF2-40B4-BE49-F238E27FC236}">
                <a16:creationId xmlns:a16="http://schemas.microsoft.com/office/drawing/2014/main" id="{70D909BB-BA9C-FA20-83D6-559FE9124A14}"/>
              </a:ext>
            </a:extLst>
          </p:cNvPr>
          <p:cNvPicPr>
            <a:picLocks noChangeAspect="1"/>
          </p:cNvPicPr>
          <p:nvPr/>
        </p:nvPicPr>
        <p:blipFill rotWithShape="1">
          <a:blip r:embed="rId3"/>
          <a:srcRect l="16847" r="16383" b="1"/>
          <a:stretch/>
        </p:blipFill>
        <p:spPr>
          <a:xfrm>
            <a:off x="505418" y="554151"/>
            <a:ext cx="5742189" cy="5742189"/>
          </a:xfrm>
          <a:custGeom>
            <a:avLst/>
            <a:gdLst/>
            <a:ahLst/>
            <a:cxnLst/>
            <a:rect l="l" t="t" r="r" b="b"/>
            <a:pathLst>
              <a:path w="1838528" h="1838528">
                <a:moveTo>
                  <a:pt x="919264" y="0"/>
                </a:moveTo>
                <a:cubicBezTo>
                  <a:pt x="1426959" y="0"/>
                  <a:pt x="1838528" y="411569"/>
                  <a:pt x="1838528" y="919264"/>
                </a:cubicBezTo>
                <a:cubicBezTo>
                  <a:pt x="1838528" y="1426959"/>
                  <a:pt x="1426959" y="1838528"/>
                  <a:pt x="919264" y="1838528"/>
                </a:cubicBezTo>
                <a:cubicBezTo>
                  <a:pt x="411569" y="1838528"/>
                  <a:pt x="0" y="1426959"/>
                  <a:pt x="0" y="919264"/>
                </a:cubicBezTo>
                <a:cubicBezTo>
                  <a:pt x="0" y="411569"/>
                  <a:pt x="411569" y="0"/>
                  <a:pt x="919264" y="0"/>
                </a:cubicBezTo>
                <a:close/>
              </a:path>
            </a:pathLst>
          </a:custGeom>
        </p:spPr>
      </p:pic>
      <p:sp>
        <p:nvSpPr>
          <p:cNvPr id="13"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1"/>
          </a:solidFill>
          <a:ln w="776" cap="flat">
            <a:noFill/>
            <a:prstDash val="solid"/>
            <a:miter/>
          </a:ln>
        </p:spPr>
        <p:txBody>
          <a:bodyPr rtlCol="0" anchor="ctr"/>
          <a:lstStyle/>
          <a:p>
            <a:endParaRPr lang="en-US"/>
          </a:p>
        </p:txBody>
      </p:sp>
      <p:sp>
        <p:nvSpPr>
          <p:cNvPr id="15" name="!!circle graphic">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1"/>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6B6FCE3A-7B4C-B608-A030-0B1EF452BCB0}"/>
              </a:ext>
            </a:extLst>
          </p:cNvPr>
          <p:cNvSpPr>
            <a:spLocks noGrp="1"/>
          </p:cNvSpPr>
          <p:nvPr>
            <p:ph idx="1"/>
          </p:nvPr>
        </p:nvSpPr>
        <p:spPr>
          <a:xfrm>
            <a:off x="6657715" y="2990818"/>
            <a:ext cx="4641371" cy="3057645"/>
          </a:xfrm>
        </p:spPr>
        <p:txBody>
          <a:bodyPr vert="horz" lIns="91440" tIns="45720" rIns="91440" bIns="45720" rtlCol="0" anchor="t">
            <a:normAutofit/>
          </a:bodyPr>
          <a:lstStyle/>
          <a:p>
            <a:r>
              <a:rPr lang="en-US" sz="2400" dirty="0">
                <a:solidFill>
                  <a:schemeClr val="tx1">
                    <a:alpha val="80000"/>
                  </a:schemeClr>
                </a:solidFill>
                <a:cs typeface="Calibri"/>
              </a:rPr>
              <a:t>TRICARE Prime members are eligible. </a:t>
            </a:r>
          </a:p>
          <a:p>
            <a:r>
              <a:rPr lang="en-US" sz="2400" dirty="0">
                <a:solidFill>
                  <a:schemeClr val="tx1">
                    <a:alpha val="80000"/>
                  </a:schemeClr>
                </a:solidFill>
                <a:cs typeface="Calibri"/>
              </a:rPr>
              <a:t>Eligibility varies. </a:t>
            </a:r>
          </a:p>
          <a:p>
            <a:r>
              <a:rPr lang="en-US" sz="2400" dirty="0">
                <a:solidFill>
                  <a:schemeClr val="tx1">
                    <a:alpha val="80000"/>
                  </a:schemeClr>
                </a:solidFill>
                <a:cs typeface="Calibri"/>
              </a:rPr>
              <a:t>It covers wellness program and extended clinic hours.</a:t>
            </a:r>
          </a:p>
          <a:p>
            <a:r>
              <a:rPr lang="en-US" sz="2400" dirty="0">
                <a:solidFill>
                  <a:schemeClr val="tx1">
                    <a:alpha val="80000"/>
                  </a:schemeClr>
                </a:solidFill>
                <a:cs typeface="Calibri"/>
              </a:rPr>
              <a:t>No additional costs for services provided. </a:t>
            </a:r>
          </a:p>
        </p:txBody>
      </p:sp>
      <p:sp>
        <p:nvSpPr>
          <p:cNvPr id="17"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1"/>
          </a:solidFill>
          <a:ln w="516" cap="flat">
            <a:noFill/>
            <a:prstDash val="solid"/>
            <a:miter/>
          </a:ln>
        </p:spPr>
        <p:txBody>
          <a:bodyPr rtlCol="0" anchor="ctr"/>
          <a:lstStyle/>
          <a:p>
            <a:endParaRPr lang="en-US"/>
          </a:p>
        </p:txBody>
      </p:sp>
      <p:cxnSp>
        <p:nvCxnSpPr>
          <p:cNvPr id="19"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9272"/>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470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F84A6-E317-1250-28AE-151975F97FC1}"/>
              </a:ext>
            </a:extLst>
          </p:cNvPr>
          <p:cNvSpPr>
            <a:spLocks noGrp="1"/>
          </p:cNvSpPr>
          <p:nvPr>
            <p:ph type="title"/>
          </p:nvPr>
        </p:nvSpPr>
        <p:spPr>
          <a:xfrm>
            <a:off x="1043631" y="809898"/>
            <a:ext cx="9942716" cy="1554480"/>
          </a:xfrm>
        </p:spPr>
        <p:txBody>
          <a:bodyPr anchor="ctr">
            <a:normAutofit/>
          </a:bodyPr>
          <a:lstStyle/>
          <a:p>
            <a:r>
              <a:rPr lang="en-US" sz="4800" b="1">
                <a:cs typeface="Calibri Light"/>
              </a:rPr>
              <a:t>Types of TRICARE: TRICARE Young Adult</a:t>
            </a:r>
            <a:endParaRPr lang="en-US" sz="4800"/>
          </a:p>
        </p:txBody>
      </p:sp>
      <p:sp>
        <p:nvSpPr>
          <p:cNvPr id="3" name="Content Placeholder 2">
            <a:extLst>
              <a:ext uri="{FF2B5EF4-FFF2-40B4-BE49-F238E27FC236}">
                <a16:creationId xmlns:a16="http://schemas.microsoft.com/office/drawing/2014/main" id="{76486D00-7301-A769-1B51-F48B43835092}"/>
              </a:ext>
            </a:extLst>
          </p:cNvPr>
          <p:cNvSpPr>
            <a:spLocks noGrp="1"/>
          </p:cNvSpPr>
          <p:nvPr>
            <p:ph idx="1"/>
          </p:nvPr>
        </p:nvSpPr>
        <p:spPr>
          <a:xfrm>
            <a:off x="1045028" y="3017522"/>
            <a:ext cx="9941319" cy="3124658"/>
          </a:xfrm>
        </p:spPr>
        <p:txBody>
          <a:bodyPr vert="horz" lIns="91440" tIns="45720" rIns="91440" bIns="45720" rtlCol="0" anchor="ctr">
            <a:normAutofit lnSpcReduction="10000"/>
          </a:bodyPr>
          <a:lstStyle/>
          <a:p>
            <a:r>
              <a:rPr lang="en-US" dirty="0">
                <a:ea typeface="+mn-lt"/>
                <a:cs typeface="+mn-lt"/>
              </a:rPr>
              <a:t>It covers young-adults aged between 21 and 26 who are unmarried. </a:t>
            </a:r>
            <a:endParaRPr lang="en-US" dirty="0">
              <a:cs typeface="Calibri" panose="020F0502020204030204"/>
            </a:endParaRPr>
          </a:p>
          <a:p>
            <a:r>
              <a:rPr lang="en-US" dirty="0">
                <a:ea typeface="+mn-lt"/>
                <a:cs typeface="+mn-lt"/>
              </a:rPr>
              <a:t>It covers healthcare services which are similar to those of TRICARE Prime and Select. </a:t>
            </a:r>
            <a:endParaRPr lang="en-US">
              <a:cs typeface="Calibri"/>
            </a:endParaRPr>
          </a:p>
          <a:p>
            <a:r>
              <a:rPr lang="en-US" dirty="0">
                <a:ea typeface="+mn-lt"/>
                <a:cs typeface="+mn-lt"/>
              </a:rPr>
              <a:t>Allows members to receive care from any TRICARE-authorized provider. </a:t>
            </a:r>
            <a:endParaRPr lang="en-US" dirty="0">
              <a:cs typeface="Calibri"/>
            </a:endParaRPr>
          </a:p>
          <a:p>
            <a:r>
              <a:rPr lang="en-US" dirty="0">
                <a:ea typeface="+mn-lt"/>
                <a:cs typeface="+mn-lt"/>
              </a:rPr>
              <a:t>Has no restrictions. </a:t>
            </a:r>
            <a:endParaRPr lang="en-US" dirty="0"/>
          </a:p>
          <a:p>
            <a:pPr marL="0" indent="0">
              <a:buNone/>
            </a:pPr>
            <a:endParaRPr lang="en-US" sz="2400">
              <a:cs typeface="Calibri"/>
            </a:endParaRP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5283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574F-385D-4411-D01C-060A62225F82}"/>
              </a:ext>
            </a:extLst>
          </p:cNvPr>
          <p:cNvSpPr>
            <a:spLocks noGrp="1"/>
          </p:cNvSpPr>
          <p:nvPr>
            <p:ph type="title"/>
          </p:nvPr>
        </p:nvSpPr>
        <p:spPr/>
        <p:txBody>
          <a:bodyPr/>
          <a:lstStyle/>
          <a:p>
            <a:r>
              <a:rPr lang="en-US" b="1" dirty="0">
                <a:ea typeface="+mj-lt"/>
                <a:cs typeface="+mj-lt"/>
              </a:rPr>
              <a:t>Types of TRICARE: US Family Health Plan </a:t>
            </a:r>
            <a:endParaRPr lang="en-US" b="1" dirty="0">
              <a:cs typeface="Calibri Light"/>
            </a:endParaRPr>
          </a:p>
        </p:txBody>
      </p:sp>
      <p:graphicFrame>
        <p:nvGraphicFramePr>
          <p:cNvPr id="5" name="Content Placeholder 2">
            <a:extLst>
              <a:ext uri="{FF2B5EF4-FFF2-40B4-BE49-F238E27FC236}">
                <a16:creationId xmlns:a16="http://schemas.microsoft.com/office/drawing/2014/main" id="{5973C2B0-D1EF-EAA9-8B71-714768436A6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1968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DE7C65-49E8-F489-117F-19B26C0069FF}"/>
              </a:ext>
            </a:extLst>
          </p:cNvPr>
          <p:cNvSpPr>
            <a:spLocks noGrp="1"/>
          </p:cNvSpPr>
          <p:nvPr>
            <p:ph type="title"/>
          </p:nvPr>
        </p:nvSpPr>
        <p:spPr>
          <a:xfrm>
            <a:off x="793662" y="386930"/>
            <a:ext cx="10066122" cy="1298448"/>
          </a:xfrm>
        </p:spPr>
        <p:txBody>
          <a:bodyPr anchor="b">
            <a:normAutofit/>
          </a:bodyPr>
          <a:lstStyle/>
          <a:p>
            <a:r>
              <a:rPr lang="en-US" b="1" dirty="0">
                <a:cs typeface="Calibri Light"/>
              </a:rPr>
              <a:t>Types of TRICARE: </a:t>
            </a:r>
            <a:r>
              <a:rPr lang="en-US" b="1">
                <a:ea typeface="+mj-lt"/>
                <a:cs typeface="+mj-lt"/>
              </a:rPr>
              <a:t>TRICARE Retired Reserve</a:t>
            </a:r>
            <a:endParaRPr lang="en-US" b="1"/>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F0FB34-66D1-E9A4-9D00-35D5EC73ECD5}"/>
              </a:ext>
            </a:extLst>
          </p:cNvPr>
          <p:cNvSpPr>
            <a:spLocks noGrp="1"/>
          </p:cNvSpPr>
          <p:nvPr>
            <p:ph idx="1"/>
          </p:nvPr>
        </p:nvSpPr>
        <p:spPr>
          <a:xfrm>
            <a:off x="376718" y="2599509"/>
            <a:ext cx="6169916" cy="3711336"/>
          </a:xfrm>
        </p:spPr>
        <p:txBody>
          <a:bodyPr vert="horz" lIns="91440" tIns="45720" rIns="91440" bIns="45720" rtlCol="0" anchor="ctr">
            <a:normAutofit/>
          </a:bodyPr>
          <a:lstStyle/>
          <a:p>
            <a:r>
              <a:rPr lang="en-US" sz="2400" dirty="0">
                <a:ea typeface="+mn-lt"/>
                <a:cs typeface="+mn-lt"/>
              </a:rPr>
              <a:t>Eligibility; </a:t>
            </a:r>
            <a:endParaRPr lang="en-US" sz="2400" dirty="0">
              <a:cs typeface="Calibri" panose="020F0502020204030204"/>
            </a:endParaRPr>
          </a:p>
          <a:p>
            <a:pPr lvl="2"/>
            <a:r>
              <a:rPr lang="en-US" sz="2400" dirty="0">
                <a:ea typeface="+mn-lt"/>
                <a:cs typeface="+mn-lt"/>
              </a:rPr>
              <a:t>Retired National Guard and Reserve members who are not eligible for retirement pay. </a:t>
            </a:r>
            <a:endParaRPr lang="en-US" sz="2400">
              <a:cs typeface="Calibri"/>
            </a:endParaRPr>
          </a:p>
          <a:p>
            <a:pPr lvl="2"/>
            <a:r>
              <a:rPr lang="en-US" sz="2400" dirty="0">
                <a:ea typeface="+mn-lt"/>
                <a:cs typeface="+mn-lt"/>
              </a:rPr>
              <a:t>Eligible retired Reserve and National Guard members’ family members.</a:t>
            </a:r>
            <a:endParaRPr lang="en-US" sz="1800">
              <a:cs typeface="Calibri"/>
            </a:endParaRPr>
          </a:p>
          <a:p>
            <a:r>
              <a:rPr lang="en-US" sz="2400" dirty="0">
                <a:ea typeface="+mn-lt"/>
                <a:cs typeface="+mn-lt"/>
              </a:rPr>
              <a:t>Covers variety of services. </a:t>
            </a:r>
            <a:endParaRPr lang="en-US" sz="2400" dirty="0">
              <a:cs typeface="Calibri"/>
            </a:endParaRPr>
          </a:p>
          <a:p>
            <a:r>
              <a:rPr lang="en-US" sz="2400" dirty="0">
                <a:ea typeface="+mn-lt"/>
                <a:cs typeface="+mn-lt"/>
              </a:rPr>
              <a:t>Has many benefits. </a:t>
            </a:r>
            <a:endParaRPr lang="en-US" sz="2400" dirty="0"/>
          </a:p>
          <a:p>
            <a:pPr marL="0" indent="0">
              <a:buNone/>
            </a:pPr>
            <a:endParaRPr lang="en-US" sz="2000">
              <a:cs typeface="Calibri"/>
            </a:endParaRPr>
          </a:p>
        </p:txBody>
      </p:sp>
      <p:pic>
        <p:nvPicPr>
          <p:cNvPr id="7" name="Graphic 6" descr="Family">
            <a:extLst>
              <a:ext uri="{FF2B5EF4-FFF2-40B4-BE49-F238E27FC236}">
                <a16:creationId xmlns:a16="http://schemas.microsoft.com/office/drawing/2014/main" id="{0834427A-01D4-8492-99E7-AEB08EC9F0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9548" y="2484255"/>
            <a:ext cx="3714244" cy="3714244"/>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67580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TRICARE Program</vt:lpstr>
      <vt:lpstr>Types of TRICARE: TRICARE Prime </vt:lpstr>
      <vt:lpstr>Types of TRICARE: TRICARE Select</vt:lpstr>
      <vt:lpstr>Types of TRICARE: TRICARE For Life</vt:lpstr>
      <vt:lpstr>Types of TRICARE: TRICARE Plus</vt:lpstr>
      <vt:lpstr>Types of TRICARE: TRICARE Young Adult</vt:lpstr>
      <vt:lpstr>Types of TRICARE: US Family Health Plan </vt:lpstr>
      <vt:lpstr>Types of TRICARE: TRICARE Retired Reserve</vt:lpstr>
      <vt:lpstr>Types of TRICARE: TRICARE Reserve Select</vt:lpstr>
      <vt:lpstr>CHAMPVA  </vt:lpstr>
      <vt:lpstr>CHAMPVA Cont.  </vt:lpstr>
      <vt:lpstr>Process of Submitting a Claim</vt:lpstr>
      <vt:lpstr>Process of Submitting a Claim Cont.</vt:lpstr>
      <vt:lpstr>Process of Submitting a Claim Cont.</vt:lpstr>
      <vt:lpstr>Workers' Compensation in Florida </vt:lpstr>
      <vt:lpstr>Workers' Compensation in Florida Cont.</vt:lpstr>
      <vt:lpstr>Workers' Compensation in Florida Cont.</vt:lpstr>
      <vt:lpstr>Workers' Compensation in Florida Cont.</vt:lpstr>
      <vt:lpstr>Process of Appeal </vt:lpstr>
      <vt:lpstr>Process of Appeal Cont.</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315</cp:revision>
  <dcterms:created xsi:type="dcterms:W3CDTF">2013-07-15T20:26:40Z</dcterms:created>
  <dcterms:modified xsi:type="dcterms:W3CDTF">2023-05-15T15:24:35Z</dcterms:modified>
</cp:coreProperties>
</file>